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Lst>
  <p:sldSz cy="5143500" cx="9144000"/>
  <p:notesSz cx="6858000" cy="9144000"/>
  <p:embeddedFontLst>
    <p:embeddedFont>
      <p:font typeface="Robot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50B30C-1EF8-4D7C-B7C0-1FDEBF4BC85C}">
  <a:tblStyle styleId="{1250B30C-1EF8-4D7C-B7C0-1FDEBF4BC85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78F7616-DE98-4AFA-AE8A-EA37AF6E125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font" Target="fonts/Roboto-regular.fntdata"/><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font" Target="fonts/Roboto-italic.fntdata"/><Relationship Id="rId43" Type="http://schemas.openxmlformats.org/officeDocument/2006/relationships/slide" Target="slides/slide36.xml"/><Relationship Id="rId87" Type="http://schemas.openxmlformats.org/officeDocument/2006/relationships/font" Target="fonts/Roboto-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boldItalic.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csc-extension.instructure.com/courses/6754"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e8d2c4527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e8d2c452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2"/>
              </a:rPr>
              <a:t>DBDA.X408.(33) Introduction to Machine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772ef866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772ef866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given a training set, how do we pick, or learn, the parameters θ? One reasonable method seems to be to make h(x) close to y, at least for the training examples we have.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772ef866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3772ef866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you’ve seen linear regression before, you may recognize this as the familiar least-squares cost function that gives rise to the ordinary least squares regression model. l. Whether or not you have seen it previously, let’s keep going, and we’ll eventually show this to be a special case of a much broader family of algorithms.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3772ef866d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3772ef866d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772ef866d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772ef866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d2f1f35d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d2f1f35d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1d2f1f35d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1d2f1f35d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d2f1f35d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1d2f1f35d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1d2f1f35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1d2f1f35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1d2f1f35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1d2f1f35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1d2f1f35d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1d2f1f35d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772ef8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772ef8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1d2f1f35d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1d2f1f35d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1d2f1f35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1d2f1f35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d2f1f35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d2f1f35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1d2f1f35d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1d2f1f35d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1d2f1f35d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1d2f1f35d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1d2f1f35d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1d2f1f35d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1d2f1f35d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1d2f1f35d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d2f1f35d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1d2f1f35d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1d2f1f35d6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1d2f1f35d6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Convex function.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1d2f1f35d6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1d2f1f35d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772ef866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772ef866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38fe270c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38fe270c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38fe270c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38fe270c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38fe270c0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38fe270c0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38fe270c0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38fe270c0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8fe270c0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8fe270c0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38fe270c0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38fe270c0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38fe270c0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38fe270c0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8fe270c0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38fe270c0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 mean will make features have approximately zero mean (not x0=1)</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8fe270c0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38fe270c0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38fe270c0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38fe270c0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772ef866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772ef866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38fe270c0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38fe270c0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38fe270c0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38fe270c0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8fe270c0a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8fe270c0a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 for Normal equation is O^3</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38fe270c0a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38fe270c0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8fe270c0a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8fe270c0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38fe270c0a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38fe270c0a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38fe270c0a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38fe270c0a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38fe270c0a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38fe270c0a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is [-3, 1, 1]</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38fe270c0a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38fe270c0a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38fe270c0a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38fe270c0a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3772ef86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3772ef86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38fe270c0a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38fe270c0a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38fe270c0a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38fe270c0a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38fe270c0a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38fe270c0a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38fe270c0a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38fe270c0a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8fe270c0a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38fe270c0a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8fe270c0a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38fe270c0a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38fe270c0a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38fe270c0a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38fe270c0a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38fe270c0a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2e8d2c452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2e8d2c452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2e8d2c452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2e8d2c452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772ef866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772ef866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when designing a learning problem, it will be up to you to decide what features to choose, so if you are out in Portland gathering housing data, you might also decide to include other features such as whether each house has a fireplace, the number of bathrooms, and so on. We’ll say more about feature selection later, but for now let’s take the features as given.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2e8d2c4527_0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22e8d2c4527_0_4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Arial"/>
              <a:buChar char="•"/>
            </a:pPr>
            <a:r>
              <a:rPr lang="en"/>
              <a:t>Oftentimes, accuracy is mistakenly used as the only metric for the quality of a model.</a:t>
            </a:r>
            <a:endParaRPr/>
          </a:p>
          <a:p>
            <a:pPr indent="-171450" lvl="0" marL="171450" marR="0" rtl="0" algn="l">
              <a:spcBef>
                <a:spcPts val="0"/>
              </a:spcBef>
              <a:spcAft>
                <a:spcPts val="0"/>
              </a:spcAft>
              <a:buClr>
                <a:schemeClr val="dk1"/>
              </a:buClr>
              <a:buSzPts val="1100"/>
              <a:buFont typeface="Arial"/>
              <a:buChar char="•"/>
            </a:pPr>
            <a:r>
              <a:rPr lang="en"/>
              <a:t>Unfortunately, using accuracy is misleading when there are very few true positives.</a:t>
            </a:r>
            <a:endParaRPr/>
          </a:p>
          <a:p>
            <a:pPr indent="-171450" lvl="0" marL="171450" marR="0" rtl="0" algn="l">
              <a:spcBef>
                <a:spcPts val="0"/>
              </a:spcBef>
              <a:spcAft>
                <a:spcPts val="0"/>
              </a:spcAft>
              <a:buClr>
                <a:schemeClr val="dk1"/>
              </a:buClr>
              <a:buSzPts val="1100"/>
              <a:buFont typeface="Arial"/>
              <a:buChar char="•"/>
            </a:pPr>
            <a:r>
              <a:rPr lang="en"/>
              <a:t>For example consider a dataset with 3 cats and 97 non-cats.  </a:t>
            </a:r>
            <a:endParaRPr/>
          </a:p>
          <a:p>
            <a:pPr indent="-171450" lvl="0" marL="171450" marR="0" rtl="0" algn="l">
              <a:spcBef>
                <a:spcPts val="0"/>
              </a:spcBef>
              <a:spcAft>
                <a:spcPts val="0"/>
              </a:spcAft>
              <a:buClr>
                <a:schemeClr val="dk1"/>
              </a:buClr>
              <a:buSzPts val="1100"/>
              <a:buFont typeface="Arial"/>
              <a:buChar char="•"/>
            </a:pPr>
            <a:r>
              <a:rPr lang="en"/>
              <a:t>A model that predicts not-cat for each image would have an accuracy of 97% even though it is obviously not effective</a:t>
            </a:r>
            <a:endParaRPr/>
          </a:p>
          <a:p>
            <a:pPr indent="-171450" lvl="0" marL="171450" marR="0" rtl="0" algn="l">
              <a:spcBef>
                <a:spcPts val="0"/>
              </a:spcBef>
              <a:spcAft>
                <a:spcPts val="0"/>
              </a:spcAft>
              <a:buClr>
                <a:schemeClr val="dk1"/>
              </a:buClr>
              <a:buSzPts val="1100"/>
              <a:buFont typeface="Arial"/>
              <a:buChar char="•"/>
            </a:pPr>
            <a:r>
              <a:rPr lang="en"/>
              <a:t>In the cat example, precision is the number of correctly labeled cats divided by the number of times the model predicts cat</a:t>
            </a:r>
            <a:endParaRPr/>
          </a:p>
          <a:p>
            <a:pPr indent="-171450" lvl="0" marL="171450" marR="0" rtl="0" algn="l">
              <a:spcBef>
                <a:spcPts val="0"/>
              </a:spcBef>
              <a:spcAft>
                <a:spcPts val="0"/>
              </a:spcAft>
              <a:buClr>
                <a:schemeClr val="dk1"/>
              </a:buClr>
              <a:buSzPts val="1100"/>
              <a:buFont typeface="Arial"/>
              <a:buChar char="•"/>
            </a:pPr>
            <a:r>
              <a:rPr lang="en"/>
              <a:t>In the cat example, recall is the number of correctly labeled cats divided by the number of cat images</a:t>
            </a:r>
            <a:endParaRPr/>
          </a:p>
        </p:txBody>
      </p:sp>
      <p:sp>
        <p:nvSpPr>
          <p:cNvPr id="886" name="Google Shape;886;g22e8d2c4527_0_48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38fe270c0a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38fe270c0a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38fe270c0a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38fe270c0a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38fe270c0a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38fe270c0a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38fe270c0a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38fe270c0a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38fe270c0a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38fe270c0a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38fe270c0a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38fe270c0a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38fe270c0a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38fe270c0a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8fe270c0a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38fe270c0a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38fe270c0a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38fe270c0a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d2f1f35d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1d2f1f35d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38fe270c0a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38fe270c0a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38fe270c0a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38fe270c0a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3963c4c6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3963c4c6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38fe270c0a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38fe270c0a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3963c4c6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3963c4c6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3963c4c66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3963c4c66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3963c4c6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3963c4c6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3B444F"/>
                </a:solidFill>
                <a:highlight>
                  <a:srgbClr val="FFFFFF"/>
                </a:highlight>
                <a:latin typeface="Roboto"/>
                <a:ea typeface="Roboto"/>
                <a:cs typeface="Roboto"/>
                <a:sym typeface="Roboto"/>
              </a:rPr>
              <a:t>where </a:t>
            </a:r>
            <a:endParaRPr sz="1400">
              <a:solidFill>
                <a:srgbClr val="3B444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50">
                <a:solidFill>
                  <a:srgbClr val="3B444F"/>
                </a:solidFill>
                <a:highlight>
                  <a:srgbClr val="FFFFFF"/>
                </a:highlight>
                <a:latin typeface="Roboto"/>
                <a:ea typeface="Roboto"/>
                <a:cs typeface="Roboto"/>
                <a:sym typeface="Roboto"/>
              </a:rPr>
              <a:t>epsilon*</a:t>
            </a:r>
            <a:endParaRPr sz="1250">
              <a:solidFill>
                <a:srgbClr val="3B444F"/>
              </a:solidFill>
              <a:highlight>
                <a:srgbClr val="FFFFFF"/>
              </a:highlight>
              <a:latin typeface="Roboto"/>
              <a:ea typeface="Roboto"/>
              <a:cs typeface="Roboto"/>
              <a:sym typeface="Roboto"/>
            </a:endParaRPr>
          </a:p>
          <a:p>
            <a:pPr indent="0" lvl="0" marL="0" rtl="0" algn="l">
              <a:spcBef>
                <a:spcPts val="0"/>
              </a:spcBef>
              <a:spcAft>
                <a:spcPts val="0"/>
              </a:spcAft>
              <a:buNone/>
            </a:pPr>
            <a:r>
              <a:rPr lang="en" sz="1400">
                <a:solidFill>
                  <a:srgbClr val="3B444F"/>
                </a:solidFill>
                <a:highlight>
                  <a:srgbClr val="FFFFFF"/>
                </a:highlight>
                <a:latin typeface="Roboto"/>
                <a:ea typeface="Roboto"/>
                <a:cs typeface="Roboto"/>
                <a:sym typeface="Roboto"/>
              </a:rPr>
              <a:t> is assumed to be (multivariate) normally distributed with mean vector 0 and nonconstant variance-covariance matrix</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3963c4c66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3963c4c66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B444F"/>
                </a:solidFill>
                <a:highlight>
                  <a:srgbClr val="FFFFFF"/>
                </a:highlight>
                <a:latin typeface="Roboto"/>
                <a:ea typeface="Roboto"/>
                <a:cs typeface="Roboto"/>
                <a:sym typeface="Roboto"/>
              </a:rPr>
              <a:t>where </a:t>
            </a:r>
            <a:endParaRPr sz="1400">
              <a:solidFill>
                <a:srgbClr val="3B444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250">
                <a:solidFill>
                  <a:srgbClr val="3B444F"/>
                </a:solidFill>
                <a:highlight>
                  <a:srgbClr val="FFFFFF"/>
                </a:highlight>
                <a:latin typeface="Roboto"/>
                <a:ea typeface="Roboto"/>
                <a:cs typeface="Roboto"/>
                <a:sym typeface="Roboto"/>
              </a:rPr>
              <a:t>epsilon*</a:t>
            </a:r>
            <a:endParaRPr sz="1250">
              <a:solidFill>
                <a:srgbClr val="3B444F"/>
              </a:solidFill>
              <a:highlight>
                <a:srgbClr val="FFFFFF"/>
              </a:highlight>
              <a:latin typeface="Roboto"/>
              <a:ea typeface="Roboto"/>
              <a:cs typeface="Roboto"/>
              <a:sym typeface="Roboto"/>
            </a:endParaRPr>
          </a:p>
          <a:p>
            <a:pPr indent="0" lvl="0" marL="0" rtl="0" algn="l">
              <a:spcBef>
                <a:spcPts val="0"/>
              </a:spcBef>
              <a:spcAft>
                <a:spcPts val="0"/>
              </a:spcAft>
              <a:buNone/>
            </a:pPr>
            <a:r>
              <a:rPr lang="en" sz="1400">
                <a:solidFill>
                  <a:srgbClr val="3B444F"/>
                </a:solidFill>
                <a:highlight>
                  <a:srgbClr val="FFFFFF"/>
                </a:highlight>
                <a:latin typeface="Roboto"/>
                <a:ea typeface="Roboto"/>
                <a:cs typeface="Roboto"/>
                <a:sym typeface="Roboto"/>
              </a:rPr>
              <a:t> is assumed to be (multivariate) normally distributed with mean vector 0 and nonconstant variance-covariance matrix</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2e8d2c4527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2e8d2c452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1d2f1f35d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1d2f1f35d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1d2f1f35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1d2f1f35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2" name="Google Shape;52;p13"/>
          <p:cNvSpPr txBox="1"/>
          <p:nvPr>
            <p:ph idx="1" type="body"/>
          </p:nvPr>
        </p:nvSpPr>
        <p:spPr>
          <a:xfrm>
            <a:off x="638467" y="946251"/>
            <a:ext cx="7681716" cy="16865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2500"/>
              <a:buNone/>
              <a:defRPr b="0" i="0" sz="2000">
                <a:solidFill>
                  <a:schemeClr val="dk1"/>
                </a:solidFill>
                <a:latin typeface="Arial"/>
                <a:ea typeface="Arial"/>
                <a:cs typeface="Arial"/>
                <a:sym typeface="Arial"/>
              </a:defRPr>
            </a:lvl1pPr>
            <a:lvl2pPr indent="-228600" lvl="1" marL="914400" algn="l">
              <a:spcBef>
                <a:spcPts val="1200"/>
              </a:spcBef>
              <a:spcAft>
                <a:spcPts val="0"/>
              </a:spcAft>
              <a:buSzPts val="2500"/>
              <a:buNone/>
              <a:defRPr sz="2500"/>
            </a:lvl2pPr>
            <a:lvl3pPr indent="-228600" lvl="2" marL="1371600" algn="l">
              <a:spcBef>
                <a:spcPts val="1200"/>
              </a:spcBef>
              <a:spcAft>
                <a:spcPts val="0"/>
              </a:spcAft>
              <a:buSzPts val="2500"/>
              <a:buNone/>
              <a:defRPr sz="2500"/>
            </a:lvl3pPr>
            <a:lvl4pPr indent="-228600" lvl="3" marL="1828800" algn="l">
              <a:spcBef>
                <a:spcPts val="1200"/>
              </a:spcBef>
              <a:spcAft>
                <a:spcPts val="0"/>
              </a:spcAft>
              <a:buSzPts val="2500"/>
              <a:buNone/>
              <a:defRPr sz="2500"/>
            </a:lvl4pPr>
            <a:lvl5pPr indent="-228600" lvl="4" marL="2286000" algn="l">
              <a:spcBef>
                <a:spcPts val="1200"/>
              </a:spcBef>
              <a:spcAft>
                <a:spcPts val="0"/>
              </a:spcAft>
              <a:buSzPts val="2500"/>
              <a:buNone/>
              <a:defRPr sz="2500"/>
            </a:lvl5pPr>
            <a:lvl6pPr indent="-228600" lvl="5" marL="2743200" algn="l">
              <a:spcBef>
                <a:spcPts val="1200"/>
              </a:spcBef>
              <a:spcAft>
                <a:spcPts val="0"/>
              </a:spcAft>
              <a:buSzPts val="2500"/>
              <a:buNone/>
              <a:defRPr sz="2500"/>
            </a:lvl6pPr>
            <a:lvl7pPr indent="-228600" lvl="6" marL="3200400" algn="l">
              <a:spcBef>
                <a:spcPts val="1200"/>
              </a:spcBef>
              <a:spcAft>
                <a:spcPts val="0"/>
              </a:spcAft>
              <a:buSzPts val="2500"/>
              <a:buNone/>
              <a:defRPr sz="2500"/>
            </a:lvl7pPr>
            <a:lvl8pPr indent="-228600" lvl="7" marL="3657600" algn="l">
              <a:spcBef>
                <a:spcPts val="1200"/>
              </a:spcBef>
              <a:spcAft>
                <a:spcPts val="0"/>
              </a:spcAft>
              <a:buSzPts val="2500"/>
              <a:buNone/>
              <a:defRPr sz="2500"/>
            </a:lvl8pPr>
            <a:lvl9pPr indent="-228600" lvl="8" marL="4114800" algn="l">
              <a:spcBef>
                <a:spcPts val="1200"/>
              </a:spcBef>
              <a:spcAft>
                <a:spcPts val="1200"/>
              </a:spcAft>
              <a:buSzPts val="2500"/>
              <a:buNone/>
              <a:defRPr sz="2500"/>
            </a:lvl9pPr>
          </a:lstStyle>
          <a:p/>
        </p:txBody>
      </p:sp>
      <p:sp>
        <p:nvSpPr>
          <p:cNvPr id="53" name="Google Shape;53;p13"/>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4" name="Google Shape;54;p13"/>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5" name="Google Shape;55;p13"/>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txBox="1"/>
          <p:nvPr>
            <p:ph type="ctrTitle"/>
          </p:nvPr>
        </p:nvSpPr>
        <p:spPr>
          <a:xfrm>
            <a:off x="189025" y="107792"/>
            <a:ext cx="527228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58" name="Google Shape;58;p14"/>
          <p:cNvSpPr txBox="1"/>
          <p:nvPr>
            <p:ph idx="1" type="subTitle"/>
          </p:nvPr>
        </p:nvSpPr>
        <p:spPr>
          <a:xfrm>
            <a:off x="1371600" y="2880360"/>
            <a:ext cx="6400800" cy="12858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000">
                <a:solidFill>
                  <a:schemeClr val="dk1"/>
                </a:solidFill>
                <a:latin typeface="Arial"/>
                <a:ea typeface="Arial"/>
                <a:cs typeface="Arial"/>
                <a:sym typeface="Arial"/>
              </a:defRPr>
            </a:lvl1pPr>
            <a:lvl2pPr lvl="1" algn="l">
              <a:spcBef>
                <a:spcPts val="1200"/>
              </a:spcBef>
              <a:spcAft>
                <a:spcPts val="0"/>
              </a:spcAft>
              <a:buSzPts val="2500"/>
              <a:buNone/>
              <a:defRPr sz="2500"/>
            </a:lvl2pPr>
            <a:lvl3pPr lvl="2" algn="l">
              <a:spcBef>
                <a:spcPts val="1200"/>
              </a:spcBef>
              <a:spcAft>
                <a:spcPts val="0"/>
              </a:spcAft>
              <a:buSzPts val="2500"/>
              <a:buNone/>
              <a:defRPr sz="2500"/>
            </a:lvl3pPr>
            <a:lvl4pPr lvl="3" algn="l">
              <a:spcBef>
                <a:spcPts val="1200"/>
              </a:spcBef>
              <a:spcAft>
                <a:spcPts val="0"/>
              </a:spcAft>
              <a:buSzPts val="2500"/>
              <a:buNone/>
              <a:defRPr sz="2500"/>
            </a:lvl4pPr>
            <a:lvl5pPr lvl="4" algn="l">
              <a:spcBef>
                <a:spcPts val="1200"/>
              </a:spcBef>
              <a:spcAft>
                <a:spcPts val="0"/>
              </a:spcAft>
              <a:buSzPts val="2500"/>
              <a:buNone/>
              <a:defRPr sz="2500"/>
            </a:lvl5pPr>
            <a:lvl6pPr lvl="5" algn="l">
              <a:spcBef>
                <a:spcPts val="1200"/>
              </a:spcBef>
              <a:spcAft>
                <a:spcPts val="0"/>
              </a:spcAft>
              <a:buSzPts val="2500"/>
              <a:buNone/>
              <a:defRPr sz="2500"/>
            </a:lvl6pPr>
            <a:lvl7pPr lvl="6" algn="l">
              <a:spcBef>
                <a:spcPts val="1200"/>
              </a:spcBef>
              <a:spcAft>
                <a:spcPts val="0"/>
              </a:spcAft>
              <a:buSzPts val="2500"/>
              <a:buNone/>
              <a:defRPr sz="2500"/>
            </a:lvl7pPr>
            <a:lvl8pPr lvl="7" algn="l">
              <a:spcBef>
                <a:spcPts val="1200"/>
              </a:spcBef>
              <a:spcAft>
                <a:spcPts val="0"/>
              </a:spcAft>
              <a:buSzPts val="2500"/>
              <a:buNone/>
              <a:defRPr sz="2500"/>
            </a:lvl8pPr>
            <a:lvl9pPr lvl="8" algn="l">
              <a:spcBef>
                <a:spcPts val="1200"/>
              </a:spcBef>
              <a:spcAft>
                <a:spcPts val="1200"/>
              </a:spcAft>
              <a:buSzPts val="2500"/>
              <a:buNone/>
              <a:defRPr sz="2500"/>
            </a:lvl9pPr>
          </a:lstStyle>
          <a:p/>
        </p:txBody>
      </p:sp>
      <p:sp>
        <p:nvSpPr>
          <p:cNvPr id="59" name="Google Shape;59;p14"/>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0" name="Google Shape;60;p14"/>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1" name="Google Shape;61;p14"/>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 name="Shape 62"/>
        <p:cNvGrpSpPr/>
        <p:nvPr/>
      </p:nvGrpSpPr>
      <p:grpSpPr>
        <a:xfrm>
          <a:off x="0" y="0"/>
          <a:ext cx="0" cy="0"/>
          <a:chOff x="0" y="0"/>
          <a:chExt cx="0" cy="0"/>
        </a:xfrm>
      </p:grpSpPr>
      <p:sp>
        <p:nvSpPr>
          <p:cNvPr id="63" name="Google Shape;63;p15"/>
          <p:cNvSpPr txBox="1"/>
          <p:nvPr>
            <p:ph type="title"/>
          </p:nvPr>
        </p:nvSpPr>
        <p:spPr>
          <a:xfrm>
            <a:off x="189025" y="107792"/>
            <a:ext cx="6211874" cy="3633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b="0" i="0" sz="2500">
                <a:solidFill>
                  <a:srgbClr val="3333B2"/>
                </a:solidFill>
                <a:latin typeface="Arial"/>
                <a:ea typeface="Arial"/>
                <a:cs typeface="Arial"/>
                <a:sym typeface="Aria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4" name="Google Shape;64;p15"/>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5" name="Google Shape;65;p15"/>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6" name="Google Shape;66;p15"/>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7" name="Shape 67"/>
        <p:cNvGrpSpPr/>
        <p:nvPr/>
      </p:nvGrpSpPr>
      <p:grpSpPr>
        <a:xfrm>
          <a:off x="0" y="0"/>
          <a:ext cx="0" cy="0"/>
          <a:chOff x="0" y="0"/>
          <a:chExt cx="0" cy="0"/>
        </a:xfrm>
      </p:grpSpPr>
      <p:sp>
        <p:nvSpPr>
          <p:cNvPr id="68" name="Google Shape;68;p16"/>
          <p:cNvSpPr txBox="1"/>
          <p:nvPr>
            <p:ph idx="11" type="ftr"/>
          </p:nvPr>
        </p:nvSpPr>
        <p:spPr>
          <a:xfrm>
            <a:off x="3108960" y="4783454"/>
            <a:ext cx="2926080" cy="257174"/>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69" name="Google Shape;69;p16"/>
          <p:cNvSpPr txBox="1"/>
          <p:nvPr>
            <p:ph idx="10" type="dt"/>
          </p:nvPr>
        </p:nvSpPr>
        <p:spPr>
          <a:xfrm>
            <a:off x="457200" y="4783454"/>
            <a:ext cx="2103120" cy="25717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500"/>
              <a:buNone/>
              <a:defRPr sz="2500">
                <a:solidFill>
                  <a:srgbClr val="888888"/>
                </a:solidFill>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70" name="Google Shape;70;p16"/>
          <p:cNvSpPr txBox="1"/>
          <p:nvPr>
            <p:ph idx="12" type="sldNum"/>
          </p:nvPr>
        </p:nvSpPr>
        <p:spPr>
          <a:xfrm>
            <a:off x="6583680" y="4783454"/>
            <a:ext cx="2103120" cy="257174"/>
          </a:xfrm>
          <a:prstGeom prst="rect">
            <a:avLst/>
          </a:prstGeom>
          <a:noFill/>
          <a:ln>
            <a:noFill/>
          </a:ln>
        </p:spPr>
        <p:txBody>
          <a:bodyPr anchorCtr="0" anchor="t" bIns="0" lIns="0" spcFirstLastPara="1" rIns="0" wrap="square" tIns="0">
            <a:spAutoFit/>
          </a:bodyPr>
          <a:lstStyle>
            <a:lvl1pPr indent="0" lvl="0" algn="r">
              <a:spcBef>
                <a:spcPts val="0"/>
              </a:spcBef>
              <a:buNone/>
              <a:defRPr sz="2500">
                <a:solidFill>
                  <a:srgbClr val="888888"/>
                </a:solidFill>
              </a:defRPr>
            </a:lvl1pPr>
            <a:lvl2pPr indent="0" lvl="1" algn="r">
              <a:spcBef>
                <a:spcPts val="0"/>
              </a:spcBef>
              <a:buNone/>
              <a:defRPr sz="2500">
                <a:solidFill>
                  <a:srgbClr val="888888"/>
                </a:solidFill>
              </a:defRPr>
            </a:lvl2pPr>
            <a:lvl3pPr indent="0" lvl="2" algn="r">
              <a:spcBef>
                <a:spcPts val="0"/>
              </a:spcBef>
              <a:buNone/>
              <a:defRPr sz="2500">
                <a:solidFill>
                  <a:srgbClr val="888888"/>
                </a:solidFill>
              </a:defRPr>
            </a:lvl3pPr>
            <a:lvl4pPr indent="0" lvl="3" algn="r">
              <a:spcBef>
                <a:spcPts val="0"/>
              </a:spcBef>
              <a:buNone/>
              <a:defRPr sz="2500">
                <a:solidFill>
                  <a:srgbClr val="888888"/>
                </a:solidFill>
              </a:defRPr>
            </a:lvl4pPr>
            <a:lvl5pPr indent="0" lvl="4" algn="r">
              <a:spcBef>
                <a:spcPts val="0"/>
              </a:spcBef>
              <a:buNone/>
              <a:defRPr sz="2500">
                <a:solidFill>
                  <a:srgbClr val="888888"/>
                </a:solidFill>
              </a:defRPr>
            </a:lvl5pPr>
            <a:lvl6pPr indent="0" lvl="5" algn="r">
              <a:spcBef>
                <a:spcPts val="0"/>
              </a:spcBef>
              <a:buNone/>
              <a:defRPr sz="2500">
                <a:solidFill>
                  <a:srgbClr val="888888"/>
                </a:solidFill>
              </a:defRPr>
            </a:lvl6pPr>
            <a:lvl7pPr indent="0" lvl="6" algn="r">
              <a:spcBef>
                <a:spcPts val="0"/>
              </a:spcBef>
              <a:buNone/>
              <a:defRPr sz="2500">
                <a:solidFill>
                  <a:srgbClr val="888888"/>
                </a:solidFill>
              </a:defRPr>
            </a:lvl7pPr>
            <a:lvl8pPr indent="0" lvl="7" algn="r">
              <a:spcBef>
                <a:spcPts val="0"/>
              </a:spcBef>
              <a:buNone/>
              <a:defRPr sz="2500">
                <a:solidFill>
                  <a:srgbClr val="888888"/>
                </a:solidFill>
              </a:defRPr>
            </a:lvl8pPr>
            <a:lvl9pPr indent="0" lvl="8" algn="r">
              <a:spcBef>
                <a:spcPts val="0"/>
              </a:spcBef>
              <a:buNone/>
              <a:defRPr sz="25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D5C91"/>
              </a:buClr>
              <a:buSzPts val="5200"/>
              <a:buNone/>
              <a:defRPr sz="5200">
                <a:solidFill>
                  <a:srgbClr val="0D5C9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 Footer" type="secHead">
  <p:cSld name="SECTION_HEADER">
    <p:spTree>
      <p:nvGrpSpPr>
        <p:cNvPr id="81" name="Shape 81"/>
        <p:cNvGrpSpPr/>
        <p:nvPr/>
      </p:nvGrpSpPr>
      <p:grpSpPr>
        <a:xfrm>
          <a:off x="0" y="0"/>
          <a:ext cx="0" cy="0"/>
          <a:chOff x="0" y="0"/>
          <a:chExt cx="0" cy="0"/>
        </a:xfrm>
      </p:grpSpPr>
      <p:sp>
        <p:nvSpPr>
          <p:cNvPr id="82" name="Google Shape;82;p19"/>
          <p:cNvSpPr/>
          <p:nvPr/>
        </p:nvSpPr>
        <p:spPr>
          <a:xfrm>
            <a:off x="25" y="0"/>
            <a:ext cx="9144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1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eal">
  <p:cSld name="SECTION_HEADER_2">
    <p:spTree>
      <p:nvGrpSpPr>
        <p:cNvPr id="85" name="Shape 85"/>
        <p:cNvGrpSpPr/>
        <p:nvPr/>
      </p:nvGrpSpPr>
      <p:grpSpPr>
        <a:xfrm>
          <a:off x="0" y="0"/>
          <a:ext cx="0" cy="0"/>
          <a:chOff x="0" y="0"/>
          <a:chExt cx="0" cy="0"/>
        </a:xfrm>
      </p:grpSpPr>
      <p:sp>
        <p:nvSpPr>
          <p:cNvPr id="86" name="Google Shape;86;p20"/>
          <p:cNvSpPr/>
          <p:nvPr/>
        </p:nvSpPr>
        <p:spPr>
          <a:xfrm>
            <a:off x="25" y="0"/>
            <a:ext cx="9144000" cy="51435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2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20"/>
          <p:cNvPicPr preferRelativeResize="0"/>
          <p:nvPr/>
        </p:nvPicPr>
        <p:blipFill rotWithShape="1">
          <a:blip r:embed="rId2">
            <a:alphaModFix/>
          </a:blip>
          <a:srcRect b="0" l="0" r="0" t="0"/>
          <a:stretch/>
        </p:blipFill>
        <p:spPr>
          <a:xfrm>
            <a:off x="367050" y="4800599"/>
            <a:ext cx="1318911" cy="342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_1_1">
    <p:spTree>
      <p:nvGrpSpPr>
        <p:cNvPr id="90" name="Shape 90"/>
        <p:cNvGrpSpPr/>
        <p:nvPr/>
      </p:nvGrpSpPr>
      <p:grpSpPr>
        <a:xfrm>
          <a:off x="0" y="0"/>
          <a:ext cx="0" cy="0"/>
          <a:chOff x="0" y="0"/>
          <a:chExt cx="0" cy="0"/>
        </a:xfrm>
      </p:grpSpPr>
      <p:sp>
        <p:nvSpPr>
          <p:cNvPr id="91" name="Google Shape;91;p21"/>
          <p:cNvSpPr/>
          <p:nvPr/>
        </p:nvSpPr>
        <p:spPr>
          <a:xfrm>
            <a:off x="25" y="0"/>
            <a:ext cx="91440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 name="Google Shape;93;p2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21"/>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UC Blue">
  <p:cSld name="SECTION_HEADER_2_1_1_1">
    <p:spTree>
      <p:nvGrpSpPr>
        <p:cNvPr id="95" name="Shape 95"/>
        <p:cNvGrpSpPr/>
        <p:nvPr/>
      </p:nvGrpSpPr>
      <p:grpSpPr>
        <a:xfrm>
          <a:off x="0" y="0"/>
          <a:ext cx="0" cy="0"/>
          <a:chOff x="0" y="0"/>
          <a:chExt cx="0" cy="0"/>
        </a:xfrm>
      </p:grpSpPr>
      <p:sp>
        <p:nvSpPr>
          <p:cNvPr id="96" name="Google Shape;96;p22"/>
          <p:cNvSpPr/>
          <p:nvPr/>
        </p:nvSpPr>
        <p:spPr>
          <a:xfrm>
            <a:off x="25" y="0"/>
            <a:ext cx="9144000" cy="51435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 name="Google Shape;98;p2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22"/>
          <p:cNvPicPr preferRelativeResize="0"/>
          <p:nvPr/>
        </p:nvPicPr>
        <p:blipFill rotWithShape="1">
          <a:blip r:embed="rId2">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0" name="Shape 100"/>
        <p:cNvGrpSpPr/>
        <p:nvPr/>
      </p:nvGrpSpPr>
      <p:grpSpPr>
        <a:xfrm>
          <a:off x="0" y="0"/>
          <a:ext cx="0" cy="0"/>
          <a:chOff x="0" y="0"/>
          <a:chExt cx="0" cy="0"/>
        </a:xfrm>
      </p:grpSpPr>
      <p:sp>
        <p:nvSpPr>
          <p:cNvPr id="101" name="Google Shape;101;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2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 name="Google Shape;106;p2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07" name="Shape 107"/>
        <p:cNvGrpSpPr/>
        <p:nvPr/>
      </p:nvGrpSpPr>
      <p:grpSpPr>
        <a:xfrm>
          <a:off x="0" y="0"/>
          <a:ext cx="0" cy="0"/>
          <a:chOff x="0" y="0"/>
          <a:chExt cx="0" cy="0"/>
        </a:xfrm>
      </p:grpSpPr>
      <p:sp>
        <p:nvSpPr>
          <p:cNvPr id="108" name="Google Shape;108;p25"/>
          <p:cNvSpPr/>
          <p:nvPr/>
        </p:nvSpPr>
        <p:spPr>
          <a:xfrm>
            <a:off x="25" y="0"/>
            <a:ext cx="9144000" cy="1143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2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5" name="Google Shape;115;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 name="Google Shape;116;p2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7" name="Shape 117"/>
        <p:cNvGrpSpPr/>
        <p:nvPr/>
      </p:nvGrpSpPr>
      <p:grpSpPr>
        <a:xfrm>
          <a:off x="0" y="0"/>
          <a:ext cx="0" cy="0"/>
          <a:chOff x="0" y="0"/>
          <a:chExt cx="0" cy="0"/>
        </a:xfrm>
      </p:grpSpPr>
      <p:sp>
        <p:nvSpPr>
          <p:cNvPr id="118" name="Google Shape;118;p27"/>
          <p:cNvSpPr/>
          <p:nvPr/>
        </p:nvSpPr>
        <p:spPr>
          <a:xfrm>
            <a:off x="25" y="0"/>
            <a:ext cx="9144000" cy="11430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2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2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29"/>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 name="Google Shape;129;p2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Circle Text">
  <p:cSld name="ONE_COLUMN_TEXT_2_3_1">
    <p:spTree>
      <p:nvGrpSpPr>
        <p:cNvPr id="130" name="Shape 130"/>
        <p:cNvGrpSpPr/>
        <p:nvPr/>
      </p:nvGrpSpPr>
      <p:grpSpPr>
        <a:xfrm>
          <a:off x="0" y="0"/>
          <a:ext cx="0" cy="0"/>
          <a:chOff x="0" y="0"/>
          <a:chExt cx="0" cy="0"/>
        </a:xfrm>
      </p:grpSpPr>
      <p:sp>
        <p:nvSpPr>
          <p:cNvPr id="131" name="Google Shape;131;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 name="Google Shape;132;p30"/>
          <p:cNvSpPr txBox="1"/>
          <p:nvPr>
            <p:ph idx="1" type="body"/>
          </p:nvPr>
        </p:nvSpPr>
        <p:spPr>
          <a:xfrm>
            <a:off x="311700" y="1389600"/>
            <a:ext cx="39795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3" name="Google Shape;133;p3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0"/>
          <p:cNvSpPr/>
          <p:nvPr/>
        </p:nvSpPr>
        <p:spPr>
          <a:xfrm>
            <a:off x="4572000" y="342900"/>
            <a:ext cx="4169700" cy="4165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0"/>
          <p:cNvSpPr txBox="1"/>
          <p:nvPr>
            <p:ph hasCustomPrompt="1" idx="2" type="title"/>
          </p:nvPr>
        </p:nvSpPr>
        <p:spPr>
          <a:xfrm>
            <a:off x="4680950" y="1417300"/>
            <a:ext cx="41094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S">
  <p:cSld name="ONE_COLUMN_TEXT_2_3_1_1">
    <p:spTree>
      <p:nvGrpSpPr>
        <p:cNvPr id="136" name="Shape 136"/>
        <p:cNvGrpSpPr/>
        <p:nvPr/>
      </p:nvGrpSpPr>
      <p:grpSpPr>
        <a:xfrm>
          <a:off x="0" y="0"/>
          <a:ext cx="0" cy="0"/>
          <a:chOff x="0" y="0"/>
          <a:chExt cx="0" cy="0"/>
        </a:xfrm>
      </p:grpSpPr>
      <p:sp>
        <p:nvSpPr>
          <p:cNvPr id="137" name="Google Shape;137;p31"/>
          <p:cNvSpPr txBox="1"/>
          <p:nvPr>
            <p:ph type="title"/>
          </p:nvPr>
        </p:nvSpPr>
        <p:spPr>
          <a:xfrm>
            <a:off x="311700" y="555600"/>
            <a:ext cx="84252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Google Shape;138;p3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1"/>
          <p:cNvSpPr/>
          <p:nvPr/>
        </p:nvSpPr>
        <p:spPr>
          <a:xfrm>
            <a:off x="6107020" y="1475750"/>
            <a:ext cx="2629800" cy="2627100"/>
          </a:xfrm>
          <a:prstGeom prst="ellipse">
            <a:avLst/>
          </a:prstGeom>
          <a:solidFill>
            <a:srgbClr val="0D5C91"/>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1"/>
          <p:cNvSpPr txBox="1"/>
          <p:nvPr>
            <p:ph hasCustomPrompt="1" idx="2" type="title"/>
          </p:nvPr>
        </p:nvSpPr>
        <p:spPr>
          <a:xfrm>
            <a:off x="610702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31"/>
          <p:cNvSpPr/>
          <p:nvPr/>
        </p:nvSpPr>
        <p:spPr>
          <a:xfrm>
            <a:off x="3257112" y="1475750"/>
            <a:ext cx="2629800" cy="2627100"/>
          </a:xfrm>
          <a:prstGeom prst="ellipse">
            <a:avLst/>
          </a:prstGeom>
          <a:solidFill>
            <a:srgbClr val="E9830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1"/>
          <p:cNvSpPr txBox="1"/>
          <p:nvPr>
            <p:ph hasCustomPrompt="1" idx="3" type="title"/>
          </p:nvPr>
        </p:nvSpPr>
        <p:spPr>
          <a:xfrm>
            <a:off x="3257100"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3" name="Google Shape;143;p31"/>
          <p:cNvSpPr/>
          <p:nvPr/>
        </p:nvSpPr>
        <p:spPr>
          <a:xfrm>
            <a:off x="407168" y="1475750"/>
            <a:ext cx="2629800" cy="2627100"/>
          </a:xfrm>
          <a:prstGeom prst="ellipse">
            <a:avLst/>
          </a:prstGeom>
          <a:solidFill>
            <a:srgbClr val="00A3E0"/>
          </a:solidFill>
          <a:ln cap="flat" cmpd="sng" w="28575">
            <a:solidFill>
              <a:srgbClr val="F7D11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1"/>
          <p:cNvSpPr txBox="1"/>
          <p:nvPr>
            <p:ph hasCustomPrompt="1" idx="4" type="title"/>
          </p:nvPr>
        </p:nvSpPr>
        <p:spPr>
          <a:xfrm>
            <a:off x="407175" y="2126150"/>
            <a:ext cx="2629800" cy="132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Paste Master Image to Edit">
  <p:cSld name="ONE_COLUMN_TEXT_2_2">
    <p:spTree>
      <p:nvGrpSpPr>
        <p:cNvPr id="145" name="Shape 145"/>
        <p:cNvGrpSpPr/>
        <p:nvPr/>
      </p:nvGrpSpPr>
      <p:grpSpPr>
        <a:xfrm>
          <a:off x="0" y="0"/>
          <a:ext cx="0" cy="0"/>
          <a:chOff x="0" y="0"/>
          <a:chExt cx="0" cy="0"/>
        </a:xfrm>
      </p:grpSpPr>
      <p:pic>
        <p:nvPicPr>
          <p:cNvPr id="146" name="Google Shape;146;p32"/>
          <p:cNvPicPr preferRelativeResize="0"/>
          <p:nvPr/>
        </p:nvPicPr>
        <p:blipFill rotWithShape="1">
          <a:blip r:embed="rId2">
            <a:alphaModFix/>
          </a:blip>
          <a:srcRect b="0" l="43206" r="484" t="0"/>
          <a:stretch/>
        </p:blipFill>
        <p:spPr>
          <a:xfrm>
            <a:off x="4572000" y="342900"/>
            <a:ext cx="4169700" cy="4165200"/>
          </a:xfrm>
          <a:prstGeom prst="ellipse">
            <a:avLst/>
          </a:prstGeom>
          <a:noFill/>
          <a:ln cap="flat" cmpd="sng" w="28575">
            <a:solidFill>
              <a:srgbClr val="00A3E0"/>
            </a:solidFill>
            <a:prstDash val="solid"/>
            <a:round/>
            <a:headEnd len="sm" w="sm" type="none"/>
            <a:tailEnd len="sm" w="sm" type="none"/>
          </a:ln>
        </p:spPr>
      </p:pic>
      <p:sp>
        <p:nvSpPr>
          <p:cNvPr id="147" name="Google Shape;147;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p32"/>
          <p:cNvSpPr txBox="1"/>
          <p:nvPr>
            <p:ph idx="1" type="body"/>
          </p:nvPr>
        </p:nvSpPr>
        <p:spPr>
          <a:xfrm>
            <a:off x="311700" y="1389600"/>
            <a:ext cx="39234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9" name="Google Shape;149;p3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py/Paste Master Elements to Edit">
  <p:cSld name="ONE_COLUMN_TEXT_2_1">
    <p:spTree>
      <p:nvGrpSpPr>
        <p:cNvPr id="150" name="Shape 150"/>
        <p:cNvGrpSpPr/>
        <p:nvPr/>
      </p:nvGrpSpPr>
      <p:grpSpPr>
        <a:xfrm>
          <a:off x="0" y="0"/>
          <a:ext cx="0" cy="0"/>
          <a:chOff x="0" y="0"/>
          <a:chExt cx="0" cy="0"/>
        </a:xfrm>
      </p:grpSpPr>
      <p:pic>
        <p:nvPicPr>
          <p:cNvPr id="151" name="Google Shape;151;p33"/>
          <p:cNvPicPr preferRelativeResize="0"/>
          <p:nvPr/>
        </p:nvPicPr>
        <p:blipFill rotWithShape="1">
          <a:blip r:embed="rId2">
            <a:alphaModFix/>
          </a:blip>
          <a:srcRect b="0" l="20371" r="12329" t="0"/>
          <a:stretch/>
        </p:blipFill>
        <p:spPr>
          <a:xfrm>
            <a:off x="3400200" y="0"/>
            <a:ext cx="5743800" cy="4800600"/>
          </a:xfrm>
          <a:prstGeom prst="rect">
            <a:avLst/>
          </a:prstGeom>
          <a:noFill/>
          <a:ln>
            <a:noFill/>
          </a:ln>
        </p:spPr>
      </p:pic>
      <p:sp>
        <p:nvSpPr>
          <p:cNvPr id="152" name="Google Shape;152;p33"/>
          <p:cNvSpPr/>
          <p:nvPr/>
        </p:nvSpPr>
        <p:spPr>
          <a:xfrm>
            <a:off x="-1714200" y="-744200"/>
            <a:ext cx="6286200" cy="62865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p33"/>
          <p:cNvSpPr txBox="1"/>
          <p:nvPr>
            <p:ph idx="1" type="body"/>
          </p:nvPr>
        </p:nvSpPr>
        <p:spPr>
          <a:xfrm>
            <a:off x="311700" y="137575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55" name="Google Shape;155;p3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6" name="Google Shape;156;p33"/>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py/Paste Master Image to Edit">
  <p:cSld name="ONE_COLUMN_TEXT_2_1_3">
    <p:spTree>
      <p:nvGrpSpPr>
        <p:cNvPr id="157" name="Shape 157"/>
        <p:cNvGrpSpPr/>
        <p:nvPr/>
      </p:nvGrpSpPr>
      <p:grpSpPr>
        <a:xfrm>
          <a:off x="0" y="0"/>
          <a:ext cx="0" cy="0"/>
          <a:chOff x="0" y="0"/>
          <a:chExt cx="0" cy="0"/>
        </a:xfrm>
      </p:grpSpPr>
      <p:sp>
        <p:nvSpPr>
          <p:cNvPr id="158" name="Google Shape;158;p34"/>
          <p:cNvSpPr txBox="1"/>
          <p:nvPr>
            <p:ph type="title"/>
          </p:nvPr>
        </p:nvSpPr>
        <p:spPr>
          <a:xfrm>
            <a:off x="51407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34"/>
          <p:cNvSpPr txBox="1"/>
          <p:nvPr>
            <p:ph idx="1" type="body"/>
          </p:nvPr>
        </p:nvSpPr>
        <p:spPr>
          <a:xfrm>
            <a:off x="5053925" y="1373400"/>
            <a:ext cx="3888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0" name="Google Shape;160;p3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1" name="Google Shape;161;p34"/>
          <p:cNvPicPr preferRelativeResize="0"/>
          <p:nvPr/>
        </p:nvPicPr>
        <p:blipFill rotWithShape="1">
          <a:blip r:embed="rId2">
            <a:alphaModFix/>
          </a:blip>
          <a:srcRect b="-5304" l="33844" r="0" t="-12314"/>
          <a:stretch/>
        </p:blipFill>
        <p:spPr>
          <a:xfrm>
            <a:off x="-1701225" y="-718550"/>
            <a:ext cx="6234900" cy="6235200"/>
          </a:xfrm>
          <a:prstGeom prst="ellipse">
            <a:avLst/>
          </a:prstGeom>
          <a:noFill/>
          <a:ln cap="flat" cmpd="sng" w="28575">
            <a:solidFill>
              <a:schemeClr val="accent3"/>
            </a:solidFill>
            <a:prstDash val="solid"/>
            <a:round/>
            <a:headEnd len="sm" w="sm" type="none"/>
            <a:tailEnd len="sm" w="sm" type="none"/>
          </a:ln>
        </p:spPr>
      </p:pic>
      <p:pic>
        <p:nvPicPr>
          <p:cNvPr id="162" name="Google Shape;162;p34"/>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py/Paste Master Image to Edit">
  <p:cSld name="ONE_COLUMN_TEXT_2_1_2_1">
    <p:spTree>
      <p:nvGrpSpPr>
        <p:cNvPr id="163" name="Shape 163"/>
        <p:cNvGrpSpPr/>
        <p:nvPr/>
      </p:nvGrpSpPr>
      <p:grpSpPr>
        <a:xfrm>
          <a:off x="0" y="0"/>
          <a:ext cx="0" cy="0"/>
          <a:chOff x="0" y="0"/>
          <a:chExt cx="0" cy="0"/>
        </a:xfrm>
      </p:grpSpPr>
      <p:pic>
        <p:nvPicPr>
          <p:cNvPr id="164" name="Google Shape;164;p35"/>
          <p:cNvPicPr preferRelativeResize="0"/>
          <p:nvPr/>
        </p:nvPicPr>
        <p:blipFill rotWithShape="1">
          <a:blip r:embed="rId2">
            <a:alphaModFix/>
          </a:blip>
          <a:srcRect b="0" l="29936" r="19621" t="10321"/>
          <a:stretch/>
        </p:blipFill>
        <p:spPr>
          <a:xfrm>
            <a:off x="4572000" y="-718550"/>
            <a:ext cx="6234900" cy="6235200"/>
          </a:xfrm>
          <a:prstGeom prst="ellipse">
            <a:avLst/>
          </a:prstGeom>
          <a:noFill/>
          <a:ln cap="flat" cmpd="sng" w="28575">
            <a:solidFill>
              <a:srgbClr val="0D5C91"/>
            </a:solidFill>
            <a:prstDash val="solid"/>
            <a:round/>
            <a:headEnd len="sm" w="sm" type="none"/>
            <a:tailEnd len="sm" w="sm" type="none"/>
          </a:ln>
        </p:spPr>
      </p:pic>
      <p:sp>
        <p:nvSpPr>
          <p:cNvPr id="165" name="Google Shape;165;p35"/>
          <p:cNvSpPr txBox="1"/>
          <p:nvPr>
            <p:ph type="title"/>
          </p:nvPr>
        </p:nvSpPr>
        <p:spPr>
          <a:xfrm>
            <a:off x="407175"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35"/>
          <p:cNvSpPr txBox="1"/>
          <p:nvPr>
            <p:ph idx="1" type="body"/>
          </p:nvPr>
        </p:nvSpPr>
        <p:spPr>
          <a:xfrm>
            <a:off x="407175" y="1389600"/>
            <a:ext cx="3915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7" name="Google Shape;167;p3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py/Paste Master Elements to Edit">
  <p:cSld name="ONE_COLUMN_TEXT_2_1_1_1">
    <p:spTree>
      <p:nvGrpSpPr>
        <p:cNvPr id="168" name="Shape 168"/>
        <p:cNvGrpSpPr/>
        <p:nvPr/>
      </p:nvGrpSpPr>
      <p:grpSpPr>
        <a:xfrm>
          <a:off x="0" y="0"/>
          <a:ext cx="0" cy="0"/>
          <a:chOff x="0" y="0"/>
          <a:chExt cx="0" cy="0"/>
        </a:xfrm>
      </p:grpSpPr>
      <p:pic>
        <p:nvPicPr>
          <p:cNvPr id="169" name="Google Shape;169;p36"/>
          <p:cNvPicPr preferRelativeResize="0"/>
          <p:nvPr/>
        </p:nvPicPr>
        <p:blipFill rotWithShape="1">
          <a:blip r:embed="rId2">
            <a:alphaModFix/>
          </a:blip>
          <a:srcRect b="0" l="32701" r="11052" t="0"/>
          <a:stretch/>
        </p:blipFill>
        <p:spPr>
          <a:xfrm>
            <a:off x="0" y="0"/>
            <a:ext cx="4800600" cy="4800600"/>
          </a:xfrm>
          <a:prstGeom prst="rect">
            <a:avLst/>
          </a:prstGeom>
          <a:noFill/>
          <a:ln>
            <a:noFill/>
          </a:ln>
        </p:spPr>
      </p:pic>
      <p:sp>
        <p:nvSpPr>
          <p:cNvPr id="170" name="Google Shape;170;p36"/>
          <p:cNvSpPr/>
          <p:nvPr/>
        </p:nvSpPr>
        <p:spPr>
          <a:xfrm>
            <a:off x="2286000" y="-1828800"/>
            <a:ext cx="8458200" cy="8458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6"/>
          <p:cNvSpPr txBox="1"/>
          <p:nvPr>
            <p:ph type="title"/>
          </p:nvPr>
        </p:nvSpPr>
        <p:spPr>
          <a:xfrm>
            <a:off x="3086100"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2" name="Google Shape;172;p36"/>
          <p:cNvSpPr txBox="1"/>
          <p:nvPr>
            <p:ph idx="1" type="body"/>
          </p:nvPr>
        </p:nvSpPr>
        <p:spPr>
          <a:xfrm>
            <a:off x="3086100"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73" name="Google Shape;173;p3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94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py/Paste Master Elements to Edit">
  <p:cSld name="ONE_COLUMN_TEXT_2_1_1_1_1">
    <p:spTree>
      <p:nvGrpSpPr>
        <p:cNvPr id="174" name="Shape 174"/>
        <p:cNvGrpSpPr/>
        <p:nvPr/>
      </p:nvGrpSpPr>
      <p:grpSpPr>
        <a:xfrm>
          <a:off x="0" y="0"/>
          <a:ext cx="0" cy="0"/>
          <a:chOff x="0" y="0"/>
          <a:chExt cx="0" cy="0"/>
        </a:xfrm>
      </p:grpSpPr>
      <p:pic>
        <p:nvPicPr>
          <p:cNvPr id="175" name="Google Shape;175;p37"/>
          <p:cNvPicPr preferRelativeResize="0"/>
          <p:nvPr/>
        </p:nvPicPr>
        <p:blipFill rotWithShape="1">
          <a:blip r:embed="rId2">
            <a:alphaModFix/>
          </a:blip>
          <a:srcRect b="0" l="21874" r="21879" t="0"/>
          <a:stretch/>
        </p:blipFill>
        <p:spPr>
          <a:xfrm>
            <a:off x="4343600" y="0"/>
            <a:ext cx="4800600" cy="4800600"/>
          </a:xfrm>
          <a:prstGeom prst="rect">
            <a:avLst/>
          </a:prstGeom>
          <a:noFill/>
          <a:ln>
            <a:noFill/>
          </a:ln>
        </p:spPr>
      </p:pic>
      <p:sp>
        <p:nvSpPr>
          <p:cNvPr id="176" name="Google Shape;176;p37"/>
          <p:cNvSpPr/>
          <p:nvPr/>
        </p:nvSpPr>
        <p:spPr>
          <a:xfrm>
            <a:off x="-1515875" y="-1830050"/>
            <a:ext cx="8458200" cy="8458200"/>
          </a:xfrm>
          <a:prstGeom prst="ellipse">
            <a:avLst/>
          </a:prstGeom>
          <a:solidFill>
            <a:srgbClr val="0D5C9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7"/>
          <p:cNvSpPr txBox="1"/>
          <p:nvPr>
            <p:ph type="title"/>
          </p:nvPr>
        </p:nvSpPr>
        <p:spPr>
          <a:xfrm>
            <a:off x="407175" y="565050"/>
            <a:ext cx="565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37"/>
          <p:cNvSpPr txBox="1"/>
          <p:nvPr>
            <p:ph idx="1" type="body"/>
          </p:nvPr>
        </p:nvSpPr>
        <p:spPr>
          <a:xfrm>
            <a:off x="407175" y="1399050"/>
            <a:ext cx="5650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79" name="Google Shape;179;p3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7"/>
          <p:cNvPicPr preferRelativeResize="0"/>
          <p:nvPr/>
        </p:nvPicPr>
        <p:blipFill rotWithShape="1">
          <a:blip r:embed="rId3">
            <a:alphaModFix/>
          </a:blip>
          <a:srcRect b="199" l="0" r="0" t="189"/>
          <a:stretch/>
        </p:blipFill>
        <p:spPr>
          <a:xfrm>
            <a:off x="367050" y="4800599"/>
            <a:ext cx="1318910" cy="342900"/>
          </a:xfrm>
          <a:prstGeom prst="rect">
            <a:avLst/>
          </a:prstGeom>
          <a:noFill/>
          <a:ln>
            <a:noFill/>
          </a:ln>
        </p:spPr>
      </p:pic>
    </p:spTree>
  </p:cSld>
  <p:clrMapOvr>
    <a:masterClrMapping/>
  </p:clrMapOvr>
  <p:extLst>
    <p:ext uri="{DCECCB84-F9BA-43D5-87BE-67443E8EF086}">
      <p15:sldGuideLst>
        <p15:guide id="1" pos="1944">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py/Paste Master Image to Edit">
  <p:cSld name="ONE_COLUMN_TEXT_2_1_1_1_1_1_1">
    <p:spTree>
      <p:nvGrpSpPr>
        <p:cNvPr id="181" name="Shape 181"/>
        <p:cNvGrpSpPr/>
        <p:nvPr/>
      </p:nvGrpSpPr>
      <p:grpSpPr>
        <a:xfrm>
          <a:off x="0" y="0"/>
          <a:ext cx="0" cy="0"/>
          <a:chOff x="0" y="0"/>
          <a:chExt cx="0" cy="0"/>
        </a:xfrm>
      </p:grpSpPr>
      <p:sp>
        <p:nvSpPr>
          <p:cNvPr id="182" name="Google Shape;182;p38"/>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38"/>
          <p:cNvPicPr preferRelativeResize="0"/>
          <p:nvPr/>
        </p:nvPicPr>
        <p:blipFill rotWithShape="1">
          <a:blip r:embed="rId2">
            <a:alphaModFix/>
          </a:blip>
          <a:srcRect b="-13929" l="21874" r="21879" t="13930"/>
          <a:stretch/>
        </p:blipFill>
        <p:spPr>
          <a:xfrm>
            <a:off x="2286000" y="-1828800"/>
            <a:ext cx="8458200" cy="8458200"/>
          </a:xfrm>
          <a:prstGeom prst="ellipse">
            <a:avLst/>
          </a:prstGeom>
          <a:noFill/>
          <a:ln cap="flat" cmpd="sng" w="28575">
            <a:solidFill>
              <a:srgbClr val="0D5C91"/>
            </a:solidFill>
            <a:prstDash val="solid"/>
            <a:round/>
            <a:headEnd len="sm" w="sm" type="none"/>
            <a:tailEnd len="sm" w="sm" type="none"/>
          </a:ln>
        </p:spPr>
      </p:pic>
      <p:sp>
        <p:nvSpPr>
          <p:cNvPr id="184" name="Google Shape;184;p38"/>
          <p:cNvSpPr txBox="1"/>
          <p:nvPr>
            <p:ph type="title"/>
          </p:nvPr>
        </p:nvSpPr>
        <p:spPr>
          <a:xfrm>
            <a:off x="407175" y="1753800"/>
            <a:ext cx="1644600" cy="16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extLst>
    <p:ext uri="{DCECCB84-F9BA-43D5-87BE-67443E8EF086}">
      <p15:sldGuideLst>
        <p15:guide id="1" pos="194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
  <p:cSld name="ONE_COLUMN_TEXT_1">
    <p:spTree>
      <p:nvGrpSpPr>
        <p:cNvPr id="185" name="Shape 185"/>
        <p:cNvGrpSpPr/>
        <p:nvPr/>
      </p:nvGrpSpPr>
      <p:grpSpPr>
        <a:xfrm>
          <a:off x="0" y="0"/>
          <a:ext cx="0" cy="0"/>
          <a:chOff x="0" y="0"/>
          <a:chExt cx="0" cy="0"/>
        </a:xfrm>
      </p:grpSpPr>
      <p:sp>
        <p:nvSpPr>
          <p:cNvPr id="186" name="Google Shape;186;p39"/>
          <p:cNvSpPr/>
          <p:nvPr/>
        </p:nvSpPr>
        <p:spPr>
          <a:xfrm>
            <a:off x="25" y="0"/>
            <a:ext cx="3207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8" name="Google Shape;188;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89" name="Google Shape;189;p39"/>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0" name="Shape 190"/>
        <p:cNvGrpSpPr/>
        <p:nvPr/>
      </p:nvGrpSpPr>
      <p:grpSpPr>
        <a:xfrm>
          <a:off x="0" y="0"/>
          <a:ext cx="0" cy="0"/>
          <a:chOff x="0" y="0"/>
          <a:chExt cx="0" cy="0"/>
        </a:xfrm>
      </p:grpSpPr>
      <p:sp>
        <p:nvSpPr>
          <p:cNvPr id="191" name="Google Shape;191;p40"/>
          <p:cNvSpPr/>
          <p:nvPr/>
        </p:nvSpPr>
        <p:spPr>
          <a:xfrm>
            <a:off x="4572000" y="-125"/>
            <a:ext cx="4572000" cy="48006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4200"/>
              <a:buNone/>
              <a:defRPr sz="4200">
                <a:solidFill>
                  <a:srgbClr val="595959"/>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3" name="Google Shape;193;p4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 name="Google Shape;194;p4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95" name="Google Shape;195;p40"/>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4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98" name="Google Shape;198;p41"/>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4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595959"/>
              </a:buClr>
              <a:buSzPts val="12000"/>
              <a:buNone/>
              <a:defRPr sz="12000">
                <a:solidFill>
                  <a:srgbClr val="595959"/>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4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2" name="Google Shape;202;p42"/>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 name="Shape 203"/>
        <p:cNvGrpSpPr/>
        <p:nvPr/>
      </p:nvGrpSpPr>
      <p:grpSpPr>
        <a:xfrm>
          <a:off x="0" y="0"/>
          <a:ext cx="0" cy="0"/>
          <a:chOff x="0" y="0"/>
          <a:chExt cx="0" cy="0"/>
        </a:xfrm>
      </p:grpSpPr>
      <p:sp>
        <p:nvSpPr>
          <p:cNvPr id="204" name="Google Shape;204;p43"/>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205" name="Shape 205"/>
        <p:cNvGrpSpPr/>
        <p:nvPr/>
      </p:nvGrpSpPr>
      <p:grpSpPr>
        <a:xfrm>
          <a:off x="0" y="0"/>
          <a:ext cx="0" cy="0"/>
          <a:chOff x="0" y="0"/>
          <a:chExt cx="0" cy="0"/>
        </a:xfrm>
      </p:grpSpPr>
      <p:sp>
        <p:nvSpPr>
          <p:cNvPr id="206" name="Google Shape;206;p44"/>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2_1">
    <p:spTree>
      <p:nvGrpSpPr>
        <p:cNvPr id="208" name="Shape 208"/>
        <p:cNvGrpSpPr/>
        <p:nvPr/>
      </p:nvGrpSpPr>
      <p:grpSpPr>
        <a:xfrm>
          <a:off x="0" y="0"/>
          <a:ext cx="0" cy="0"/>
          <a:chOff x="0" y="0"/>
          <a:chExt cx="0" cy="0"/>
        </a:xfrm>
      </p:grpSpPr>
      <p:sp>
        <p:nvSpPr>
          <p:cNvPr id="209" name="Google Shape;209;p45"/>
          <p:cNvSpPr/>
          <p:nvPr/>
        </p:nvSpPr>
        <p:spPr>
          <a:xfrm flipH="1" rot="10800000">
            <a:off x="-5475" y="-7850"/>
            <a:ext cx="9149400" cy="48072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5"/>
          <p:cNvSpPr/>
          <p:nvPr/>
        </p:nvSpPr>
        <p:spPr>
          <a:xfrm flipH="1">
            <a:off x="-5250" y="-7850"/>
            <a:ext cx="9154500" cy="4807200"/>
          </a:xfrm>
          <a:prstGeom prst="rtTriangle">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5"/>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2_1_1">
    <p:spTree>
      <p:nvGrpSpPr>
        <p:cNvPr id="213" name="Shape 213"/>
        <p:cNvGrpSpPr/>
        <p:nvPr/>
      </p:nvGrpSpPr>
      <p:grpSpPr>
        <a:xfrm>
          <a:off x="0" y="0"/>
          <a:ext cx="0" cy="0"/>
          <a:chOff x="0" y="0"/>
          <a:chExt cx="0" cy="0"/>
        </a:xfrm>
      </p:grpSpPr>
      <p:sp>
        <p:nvSpPr>
          <p:cNvPr id="214" name="Google Shape;214;p46"/>
          <p:cNvSpPr/>
          <p:nvPr/>
        </p:nvSpPr>
        <p:spPr>
          <a:xfrm flipH="1" rot="10800000">
            <a:off x="-5475" y="-7850"/>
            <a:ext cx="9149400" cy="48072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6"/>
          <p:cNvSpPr/>
          <p:nvPr/>
        </p:nvSpPr>
        <p:spPr>
          <a:xfrm flipH="1">
            <a:off x="-5250" y="-7850"/>
            <a:ext cx="9154500" cy="4807200"/>
          </a:xfrm>
          <a:prstGeom prst="rtTriangle">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6"/>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YI  | Color Pallet">
  <p:cSld name="BLANK_1">
    <p:spTree>
      <p:nvGrpSpPr>
        <p:cNvPr id="218" name="Shape 218"/>
        <p:cNvGrpSpPr/>
        <p:nvPr/>
      </p:nvGrpSpPr>
      <p:grpSpPr>
        <a:xfrm>
          <a:off x="0" y="0"/>
          <a:ext cx="0" cy="0"/>
          <a:chOff x="0" y="0"/>
          <a:chExt cx="0" cy="0"/>
        </a:xfrm>
      </p:grpSpPr>
      <p:sp>
        <p:nvSpPr>
          <p:cNvPr id="219" name="Google Shape;219;p47"/>
          <p:cNvSpPr/>
          <p:nvPr/>
        </p:nvSpPr>
        <p:spPr>
          <a:xfrm>
            <a:off x="162425" y="4120075"/>
            <a:ext cx="8628000" cy="5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7"/>
          <p:cNvSpPr txBox="1"/>
          <p:nvPr>
            <p:ph idx="12" type="sldNum"/>
          </p:nvPr>
        </p:nvSpPr>
        <p:spPr>
          <a:xfrm>
            <a:off x="8241658" y="47302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47"/>
          <p:cNvSpPr/>
          <p:nvPr/>
        </p:nvSpPr>
        <p:spPr>
          <a:xfrm>
            <a:off x="8035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7"/>
          <p:cNvSpPr/>
          <p:nvPr/>
        </p:nvSpPr>
        <p:spPr>
          <a:xfrm>
            <a:off x="803525" y="1382325"/>
            <a:ext cx="548700" cy="5487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7"/>
          <p:cNvSpPr/>
          <p:nvPr/>
        </p:nvSpPr>
        <p:spPr>
          <a:xfrm>
            <a:off x="2082125" y="726000"/>
            <a:ext cx="548700" cy="548700"/>
          </a:xfrm>
          <a:prstGeom prst="rect">
            <a:avLst/>
          </a:prstGeom>
          <a:solidFill>
            <a:srgbClr val="56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7"/>
          <p:cNvSpPr/>
          <p:nvPr/>
        </p:nvSpPr>
        <p:spPr>
          <a:xfrm>
            <a:off x="2082125" y="1382325"/>
            <a:ext cx="548700" cy="548700"/>
          </a:xfrm>
          <a:prstGeom prst="rect">
            <a:avLst/>
          </a:prstGeom>
          <a:solidFill>
            <a:srgbClr val="D42E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7"/>
          <p:cNvSpPr/>
          <p:nvPr/>
        </p:nvSpPr>
        <p:spPr>
          <a:xfrm>
            <a:off x="3514650" y="726000"/>
            <a:ext cx="548700" cy="548700"/>
          </a:xfrm>
          <a:prstGeom prst="rect">
            <a:avLst/>
          </a:prstGeom>
          <a:solidFill>
            <a:srgbClr val="A100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7"/>
          <p:cNvSpPr/>
          <p:nvPr/>
        </p:nvSpPr>
        <p:spPr>
          <a:xfrm>
            <a:off x="3514650" y="1382325"/>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7"/>
          <p:cNvSpPr/>
          <p:nvPr/>
        </p:nvSpPr>
        <p:spPr>
          <a:xfrm>
            <a:off x="2082125" y="2038650"/>
            <a:ext cx="548700" cy="548700"/>
          </a:xfrm>
          <a:prstGeom prst="rect">
            <a:avLst/>
          </a:prstGeom>
          <a:solidFill>
            <a:srgbClr val="61B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7"/>
          <p:cNvSpPr/>
          <p:nvPr/>
        </p:nvSpPr>
        <p:spPr>
          <a:xfrm>
            <a:off x="2082125" y="269497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7"/>
          <p:cNvSpPr/>
          <p:nvPr/>
        </p:nvSpPr>
        <p:spPr>
          <a:xfrm>
            <a:off x="3514650"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7"/>
          <p:cNvSpPr/>
          <p:nvPr/>
        </p:nvSpPr>
        <p:spPr>
          <a:xfrm>
            <a:off x="2082125" y="3351300"/>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7"/>
          <p:cNvSpPr txBox="1"/>
          <p:nvPr/>
        </p:nvSpPr>
        <p:spPr>
          <a:xfrm>
            <a:off x="683500" y="309925"/>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Corporate</a:t>
            </a:r>
            <a:endParaRPr sz="1200"/>
          </a:p>
        </p:txBody>
      </p:sp>
      <p:sp>
        <p:nvSpPr>
          <p:cNvPr id="232" name="Google Shape;232;p47"/>
          <p:cNvSpPr txBox="1"/>
          <p:nvPr/>
        </p:nvSpPr>
        <p:spPr>
          <a:xfrm>
            <a:off x="1951175" y="3099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Department</a:t>
            </a:r>
            <a:endParaRPr sz="1200"/>
          </a:p>
        </p:txBody>
      </p:sp>
      <p:sp>
        <p:nvSpPr>
          <p:cNvPr id="233" name="Google Shape;233;p47"/>
          <p:cNvSpPr txBox="1"/>
          <p:nvPr/>
        </p:nvSpPr>
        <p:spPr>
          <a:xfrm>
            <a:off x="3398500" y="309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Secondary</a:t>
            </a:r>
            <a:endParaRPr sz="1200"/>
          </a:p>
        </p:txBody>
      </p:sp>
      <p:sp>
        <p:nvSpPr>
          <p:cNvPr id="234" name="Google Shape;234;p47"/>
          <p:cNvSpPr/>
          <p:nvPr/>
        </p:nvSpPr>
        <p:spPr>
          <a:xfrm>
            <a:off x="6010325" y="2038650"/>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7"/>
          <p:cNvSpPr/>
          <p:nvPr/>
        </p:nvSpPr>
        <p:spPr>
          <a:xfrm>
            <a:off x="6010325" y="1382325"/>
            <a:ext cx="548700" cy="548700"/>
          </a:xfrm>
          <a:prstGeom prst="rect">
            <a:avLst/>
          </a:prstGeom>
          <a:solidFill>
            <a:srgbClr val="009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7"/>
          <p:cNvSpPr/>
          <p:nvPr/>
        </p:nvSpPr>
        <p:spPr>
          <a:xfrm>
            <a:off x="6010325" y="726000"/>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7"/>
          <p:cNvSpPr txBox="1"/>
          <p:nvPr/>
        </p:nvSpPr>
        <p:spPr>
          <a:xfrm>
            <a:off x="5882175" y="309825"/>
            <a:ext cx="28548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Main Theme</a:t>
            </a:r>
            <a:endParaRPr sz="1200"/>
          </a:p>
        </p:txBody>
      </p:sp>
      <p:sp>
        <p:nvSpPr>
          <p:cNvPr id="238" name="Google Shape;238;p47"/>
          <p:cNvSpPr/>
          <p:nvPr/>
        </p:nvSpPr>
        <p:spPr>
          <a:xfrm>
            <a:off x="6894200" y="2038638"/>
            <a:ext cx="548700" cy="548700"/>
          </a:xfrm>
          <a:prstGeom prst="rect">
            <a:avLst/>
          </a:prstGeom>
          <a:solidFill>
            <a:srgbClr val="E98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7"/>
          <p:cNvSpPr/>
          <p:nvPr/>
        </p:nvSpPr>
        <p:spPr>
          <a:xfrm>
            <a:off x="68942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7"/>
          <p:cNvSpPr/>
          <p:nvPr/>
        </p:nvSpPr>
        <p:spPr>
          <a:xfrm>
            <a:off x="68942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7"/>
          <p:cNvSpPr txBox="1"/>
          <p:nvPr/>
        </p:nvSpPr>
        <p:spPr>
          <a:xfrm>
            <a:off x="6776950" y="1029000"/>
            <a:ext cx="20934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Event Slides Alt Themes</a:t>
            </a:r>
            <a:endParaRPr sz="1200"/>
          </a:p>
        </p:txBody>
      </p:sp>
      <p:sp>
        <p:nvSpPr>
          <p:cNvPr id="242" name="Google Shape;242;p47"/>
          <p:cNvSpPr/>
          <p:nvPr/>
        </p:nvSpPr>
        <p:spPr>
          <a:xfrm>
            <a:off x="7549300" y="2038638"/>
            <a:ext cx="548700" cy="548700"/>
          </a:xfrm>
          <a:prstGeom prst="rect">
            <a:avLst/>
          </a:prstGeom>
          <a:solidFill>
            <a:srgbClr val="007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7"/>
          <p:cNvSpPr/>
          <p:nvPr/>
        </p:nvSpPr>
        <p:spPr>
          <a:xfrm>
            <a:off x="7549300" y="2694963"/>
            <a:ext cx="548700" cy="548700"/>
          </a:xfrm>
          <a:prstGeom prst="rect">
            <a:avLst/>
          </a:prstGeom>
          <a:solidFill>
            <a:srgbClr val="C4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7"/>
          <p:cNvSpPr/>
          <p:nvPr/>
        </p:nvSpPr>
        <p:spPr>
          <a:xfrm>
            <a:off x="7549300" y="1382325"/>
            <a:ext cx="548700" cy="5487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7"/>
          <p:cNvSpPr txBox="1"/>
          <p:nvPr/>
        </p:nvSpPr>
        <p:spPr>
          <a:xfrm>
            <a:off x="2630825"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46" name="Google Shape;246;p47"/>
          <p:cNvSpPr txBox="1"/>
          <p:nvPr/>
        </p:nvSpPr>
        <p:spPr>
          <a:xfrm>
            <a:off x="2630825"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47" name="Google Shape;247;p47"/>
          <p:cNvSpPr txBox="1"/>
          <p:nvPr/>
        </p:nvSpPr>
        <p:spPr>
          <a:xfrm>
            <a:off x="2630825"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48" name="Google Shape;248;p47"/>
          <p:cNvSpPr txBox="1"/>
          <p:nvPr/>
        </p:nvSpPr>
        <p:spPr>
          <a:xfrm>
            <a:off x="2630825" y="284647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EDU</a:t>
            </a:r>
            <a:endParaRPr sz="1200"/>
          </a:p>
        </p:txBody>
      </p:sp>
      <p:sp>
        <p:nvSpPr>
          <p:cNvPr id="249" name="Google Shape;249;p47"/>
          <p:cNvSpPr txBox="1"/>
          <p:nvPr/>
        </p:nvSpPr>
        <p:spPr>
          <a:xfrm>
            <a:off x="2630825" y="35028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TECH</a:t>
            </a:r>
            <a:endParaRPr sz="1200"/>
          </a:p>
        </p:txBody>
      </p:sp>
      <p:sp>
        <p:nvSpPr>
          <p:cNvPr id="250" name="Google Shape;250;p47"/>
          <p:cNvSpPr txBox="1"/>
          <p:nvPr/>
        </p:nvSpPr>
        <p:spPr>
          <a:xfrm>
            <a:off x="4063350" y="877500"/>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BM</a:t>
            </a:r>
            <a:endParaRPr sz="1200"/>
          </a:p>
        </p:txBody>
      </p:sp>
      <p:sp>
        <p:nvSpPr>
          <p:cNvPr id="251" name="Google Shape;251;p47"/>
          <p:cNvSpPr txBox="1"/>
          <p:nvPr/>
        </p:nvSpPr>
        <p:spPr>
          <a:xfrm>
            <a:off x="4063350" y="15338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BIO</a:t>
            </a:r>
            <a:endParaRPr sz="1200"/>
          </a:p>
        </p:txBody>
      </p:sp>
      <p:sp>
        <p:nvSpPr>
          <p:cNvPr id="252" name="Google Shape;252;p47"/>
          <p:cNvSpPr txBox="1"/>
          <p:nvPr/>
        </p:nvSpPr>
        <p:spPr>
          <a:xfrm>
            <a:off x="4063350" y="2238625"/>
            <a:ext cx="1179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DES</a:t>
            </a:r>
            <a:endParaRPr sz="1200"/>
          </a:p>
        </p:txBody>
      </p:sp>
      <p:sp>
        <p:nvSpPr>
          <p:cNvPr id="253" name="Google Shape;253;p47"/>
          <p:cNvSpPr/>
          <p:nvPr/>
        </p:nvSpPr>
        <p:spPr>
          <a:xfrm>
            <a:off x="803525" y="3351300"/>
            <a:ext cx="548700" cy="5487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7"/>
          <p:cNvSpPr txBox="1"/>
          <p:nvPr/>
        </p:nvSpPr>
        <p:spPr>
          <a:xfrm>
            <a:off x="683500" y="2954100"/>
            <a:ext cx="9711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UC Blue</a:t>
            </a:r>
            <a:endParaRPr sz="1200"/>
          </a:p>
        </p:txBody>
      </p:sp>
      <p:sp>
        <p:nvSpPr>
          <p:cNvPr id="255" name="Google Shape;255;p47"/>
          <p:cNvSpPr txBox="1"/>
          <p:nvPr/>
        </p:nvSpPr>
        <p:spPr>
          <a:xfrm>
            <a:off x="803525" y="4120075"/>
            <a:ext cx="7783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FYI — DELETE SLIDE WHEN NOT NEEDED. REFERENCE ONLY. COLORS EMBEDDED. </a:t>
            </a:r>
            <a:br>
              <a:rPr lang="en"/>
            </a:br>
            <a:r>
              <a:rPr lang="en"/>
              <a:t>COLOR LAYOUT IS EMBEDDED IN MASTER LAYOUTS AS WELL.</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oter">
  <p:cSld name="CUSTOM">
    <p:spTree>
      <p:nvGrpSpPr>
        <p:cNvPr id="256" name="Shape 256"/>
        <p:cNvGrpSpPr/>
        <p:nvPr/>
      </p:nvGrpSpPr>
      <p:grpSpPr>
        <a:xfrm>
          <a:off x="0" y="0"/>
          <a:ext cx="0" cy="0"/>
          <a:chOff x="0" y="0"/>
          <a:chExt cx="0" cy="0"/>
        </a:xfrm>
      </p:grpSpPr>
      <p:sp>
        <p:nvSpPr>
          <p:cNvPr id="257" name="Google Shape;25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Title Intro Page">
  <p:cSld name="CUSTOM_1">
    <p:spTree>
      <p:nvGrpSpPr>
        <p:cNvPr id="258" name="Shape 258"/>
        <p:cNvGrpSpPr/>
        <p:nvPr/>
      </p:nvGrpSpPr>
      <p:grpSpPr>
        <a:xfrm>
          <a:off x="0" y="0"/>
          <a:ext cx="0" cy="0"/>
          <a:chOff x="0" y="0"/>
          <a:chExt cx="0" cy="0"/>
        </a:xfrm>
      </p:grpSpPr>
      <p:sp>
        <p:nvSpPr>
          <p:cNvPr id="259" name="Google Shape;259;p49"/>
          <p:cNvSpPr/>
          <p:nvPr/>
        </p:nvSpPr>
        <p:spPr>
          <a:xfrm>
            <a:off x="1375800" y="3771900"/>
            <a:ext cx="7768200" cy="13716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9"/>
          <p:cNvSpPr/>
          <p:nvPr/>
        </p:nvSpPr>
        <p:spPr>
          <a:xfrm>
            <a:off x="1375800" y="0"/>
            <a:ext cx="7768200" cy="37719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9"/>
          <p:cNvSpPr txBox="1"/>
          <p:nvPr>
            <p:ph type="title"/>
          </p:nvPr>
        </p:nvSpPr>
        <p:spPr>
          <a:xfrm>
            <a:off x="1731775" y="445025"/>
            <a:ext cx="654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49"/>
          <p:cNvSpPr/>
          <p:nvPr/>
        </p:nvSpPr>
        <p:spPr>
          <a:xfrm>
            <a:off x="0" y="0"/>
            <a:ext cx="1375800" cy="5143500"/>
          </a:xfrm>
          <a:prstGeom prst="rect">
            <a:avLst/>
          </a:prstGeom>
          <a:solidFill>
            <a:srgbClr val="0D5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9"/>
          <p:cNvSpPr txBox="1"/>
          <p:nvPr>
            <p:ph idx="1" type="body"/>
          </p:nvPr>
        </p:nvSpPr>
        <p:spPr>
          <a:xfrm>
            <a:off x="1731775" y="1535325"/>
            <a:ext cx="6179100" cy="2610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1152">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64" name="Shape 264"/>
        <p:cNvGrpSpPr/>
        <p:nvPr/>
      </p:nvGrpSpPr>
      <p:grpSpPr>
        <a:xfrm>
          <a:off x="0" y="0"/>
          <a:ext cx="0" cy="0"/>
          <a:chOff x="0" y="0"/>
          <a:chExt cx="0" cy="0"/>
        </a:xfrm>
      </p:grpSpPr>
      <p:sp>
        <p:nvSpPr>
          <p:cNvPr id="265" name="Google Shape;265;p50"/>
          <p:cNvSpPr txBox="1"/>
          <p:nvPr>
            <p:ph type="title"/>
          </p:nvPr>
        </p:nvSpPr>
        <p:spPr>
          <a:xfrm>
            <a:off x="415290" y="289559"/>
            <a:ext cx="8313300" cy="430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4A4F55"/>
              </a:buClr>
              <a:buSzPts val="3000"/>
              <a:buFont typeface="Arial"/>
              <a:buNone/>
              <a:defRPr b="0" i="0" sz="3000" u="none" cap="none" strike="noStrike">
                <a:solidFill>
                  <a:srgbClr val="4A4F55"/>
                </a:solidFill>
                <a:latin typeface="Arial"/>
                <a:ea typeface="Arial"/>
                <a:cs typeface="Arial"/>
                <a:sym typeface="Arial"/>
              </a:defRPr>
            </a:lvl1pPr>
            <a:lvl2pPr lvl="1"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2pPr>
            <a:lvl3pPr lvl="2"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3pPr>
            <a:lvl4pPr lvl="3"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4pPr>
            <a:lvl5pPr lvl="4"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5pPr>
            <a:lvl6pPr lvl="5"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6pPr>
            <a:lvl7pPr lvl="6"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7pPr>
            <a:lvl8pPr lvl="7"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8pPr>
            <a:lvl9pPr lvl="8" marR="0" rtl="0" algn="l">
              <a:spcBef>
                <a:spcPts val="0"/>
              </a:spcBef>
              <a:spcAft>
                <a:spcPts val="0"/>
              </a:spcAft>
              <a:buClr>
                <a:srgbClr val="73B900"/>
              </a:buClr>
              <a:buSzPts val="2400"/>
              <a:buFont typeface="Arial"/>
              <a:buNone/>
              <a:defRPr b="1" i="0" sz="2400" u="none" cap="none" strike="noStrike">
                <a:solidFill>
                  <a:srgbClr val="73B900"/>
                </a:solidFill>
                <a:latin typeface="Arial"/>
                <a:ea typeface="Arial"/>
                <a:cs typeface="Arial"/>
                <a:sym typeface="Arial"/>
              </a:defRPr>
            </a:lvl9pPr>
          </a:lstStyle>
          <a:p/>
        </p:txBody>
      </p:sp>
      <p:sp>
        <p:nvSpPr>
          <p:cNvPr id="266" name="Google Shape;266;p50"/>
          <p:cNvSpPr txBox="1"/>
          <p:nvPr>
            <p:ph idx="1" type="body"/>
          </p:nvPr>
        </p:nvSpPr>
        <p:spPr>
          <a:xfrm>
            <a:off x="426504" y="1623880"/>
            <a:ext cx="8290500" cy="3209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225"/>
              </a:spcBef>
              <a:spcAft>
                <a:spcPts val="0"/>
              </a:spcAft>
              <a:buClr>
                <a:srgbClr val="6F6F6F"/>
              </a:buClr>
              <a:buSzPts val="1800"/>
              <a:buFont typeface="Arial"/>
              <a:buChar char="–"/>
              <a:defRPr b="0" i="0" sz="1800" u="none" cap="none" strike="noStrike">
                <a:solidFill>
                  <a:srgbClr val="4A4F55"/>
                </a:solidFill>
                <a:latin typeface="Arial"/>
                <a:ea typeface="Arial"/>
                <a:cs typeface="Arial"/>
                <a:sym typeface="Arial"/>
              </a:defRPr>
            </a:lvl1pPr>
            <a:lvl2pPr indent="-317500" lvl="1" marL="9144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2pPr>
            <a:lvl3pPr indent="-317500" lvl="2" marL="1371600" marR="0" rtl="0" algn="l">
              <a:lnSpc>
                <a:spcPct val="90000"/>
              </a:lnSpc>
              <a:spcBef>
                <a:spcPts val="225"/>
              </a:spcBef>
              <a:spcAft>
                <a:spcPts val="0"/>
              </a:spcAft>
              <a:buClr>
                <a:srgbClr val="6F6F6F"/>
              </a:buClr>
              <a:buSzPts val="1400"/>
              <a:buFont typeface="Arial"/>
              <a:buChar char="–"/>
              <a:defRPr b="0" i="0" sz="1400" u="none" cap="none" strike="noStrike">
                <a:solidFill>
                  <a:srgbClr val="4A4F55"/>
                </a:solidFill>
                <a:latin typeface="Arial"/>
                <a:ea typeface="Arial"/>
                <a:cs typeface="Arial"/>
                <a:sym typeface="Arial"/>
              </a:defRPr>
            </a:lvl3pPr>
            <a:lvl4pPr indent="-323850" lvl="3" marL="1828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4pPr>
            <a:lvl5pPr indent="-323850" lvl="4" marL="22860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
        <p:nvSpPr>
          <p:cNvPr id="267" name="Google Shape;267;p50"/>
          <p:cNvSpPr txBox="1"/>
          <p:nvPr>
            <p:ph idx="2" type="body"/>
          </p:nvPr>
        </p:nvSpPr>
        <p:spPr>
          <a:xfrm>
            <a:off x="415290" y="1024667"/>
            <a:ext cx="8313300" cy="4380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225"/>
              </a:spcBef>
              <a:spcAft>
                <a:spcPts val="0"/>
              </a:spcAft>
              <a:buClr>
                <a:srgbClr val="6F6F6F"/>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2pPr>
            <a:lvl3pPr indent="-228600" lvl="2" marL="1371600" marR="0" rtl="0" algn="ctr">
              <a:lnSpc>
                <a:spcPct val="90000"/>
              </a:lnSpc>
              <a:spcBef>
                <a:spcPts val="225"/>
              </a:spcBef>
              <a:spcAft>
                <a:spcPts val="0"/>
              </a:spcAft>
              <a:buClr>
                <a:schemeClr val="dk1"/>
              </a:buClr>
              <a:buSzPts val="2100"/>
              <a:buFont typeface="Arial"/>
              <a:buNone/>
              <a:defRPr b="0" i="0" sz="2100" u="none" cap="none" strike="noStrike">
                <a:solidFill>
                  <a:schemeClr val="lt2"/>
                </a:solidFill>
                <a:latin typeface="Trebuchet MS"/>
                <a:ea typeface="Trebuchet MS"/>
                <a:cs typeface="Trebuchet MS"/>
                <a:sym typeface="Trebuchet MS"/>
              </a:defRPr>
            </a:lvl3pPr>
            <a:lvl4pPr indent="-228600" lvl="3" marL="18288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4pPr>
            <a:lvl5pPr indent="-228600" lvl="4" marL="2286000" marR="0" rtl="0" algn="ctr">
              <a:lnSpc>
                <a:spcPct val="100000"/>
              </a:lnSpc>
              <a:spcBef>
                <a:spcPts val="420"/>
              </a:spcBef>
              <a:spcAft>
                <a:spcPts val="0"/>
              </a:spcAft>
              <a:buClr>
                <a:schemeClr val="lt2"/>
              </a:buClr>
              <a:buSzPts val="2100"/>
              <a:buFont typeface="Trebuchet MS"/>
              <a:buNone/>
              <a:defRPr b="0" i="0" sz="2100" u="none" cap="none" strike="noStrike">
                <a:solidFill>
                  <a:schemeClr val="lt2"/>
                </a:solidFill>
                <a:latin typeface="Trebuchet MS"/>
                <a:ea typeface="Trebuchet MS"/>
                <a:cs typeface="Trebuchet MS"/>
                <a:sym typeface="Trebuchet MS"/>
              </a:defRPr>
            </a:lvl5pPr>
            <a:lvl6pPr indent="-323850" lvl="5" marL="27432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23850" lvl="8" marL="4114800" marR="0" rtl="0" algn="l">
              <a:lnSpc>
                <a:spcPct val="100000"/>
              </a:lnSpc>
              <a:spcBef>
                <a:spcPts val="3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title and Text slide">
  <p:cSld name="Title, Sub title and Text slide">
    <p:spTree>
      <p:nvGrpSpPr>
        <p:cNvPr id="268" name="Shape 268"/>
        <p:cNvGrpSpPr/>
        <p:nvPr/>
      </p:nvGrpSpPr>
      <p:grpSpPr>
        <a:xfrm>
          <a:off x="0" y="0"/>
          <a:ext cx="0" cy="0"/>
          <a:chOff x="0" y="0"/>
          <a:chExt cx="0" cy="0"/>
        </a:xfrm>
      </p:grpSpPr>
      <p:sp>
        <p:nvSpPr>
          <p:cNvPr id="269" name="Google Shape;269;p51"/>
          <p:cNvSpPr txBox="1"/>
          <p:nvPr>
            <p:ph type="title"/>
          </p:nvPr>
        </p:nvSpPr>
        <p:spPr>
          <a:xfrm>
            <a:off x="404150" y="373832"/>
            <a:ext cx="8313300" cy="492300"/>
          </a:xfrm>
          <a:prstGeom prst="rect">
            <a:avLst/>
          </a:prstGeom>
          <a:noFill/>
          <a:ln>
            <a:noFill/>
          </a:ln>
        </p:spPr>
        <p:txBody>
          <a:bodyPr anchorCtr="0" anchor="b" bIns="22850" lIns="45725" spcFirstLastPara="1" rIns="45725" wrap="square" tIns="22850">
            <a:noAutofit/>
          </a:bodyPr>
          <a:lstStyle>
            <a:lvl1pPr lvl="0" rtl="0" algn="l">
              <a:lnSpc>
                <a:spcPct val="90000"/>
              </a:lnSpc>
              <a:spcBef>
                <a:spcPts val="0"/>
              </a:spcBef>
              <a:spcAft>
                <a:spcPts val="0"/>
              </a:spcAft>
              <a:buSzPts val="700"/>
              <a:buNone/>
              <a:defRPr sz="2400" cap="none">
                <a:solidFill>
                  <a:schemeClr val="dk2"/>
                </a:solidFill>
                <a:latin typeface="Arial"/>
                <a:ea typeface="Arial"/>
                <a:cs typeface="Arial"/>
                <a:sym typeface="Aria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70" name="Google Shape;270;p51"/>
          <p:cNvSpPr txBox="1"/>
          <p:nvPr>
            <p:ph idx="1" type="body"/>
          </p:nvPr>
        </p:nvSpPr>
        <p:spPr>
          <a:xfrm>
            <a:off x="415989" y="1593399"/>
            <a:ext cx="8290500" cy="3099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300"/>
              </a:spcBef>
              <a:spcAft>
                <a:spcPts val="0"/>
              </a:spcAft>
              <a:buClr>
                <a:schemeClr val="dk1"/>
              </a:buClr>
              <a:buSzPts val="1400"/>
              <a:buFont typeface="Arial"/>
              <a:buNone/>
              <a:defRPr sz="1400">
                <a:solidFill>
                  <a:schemeClr val="dk2"/>
                </a:solidFill>
                <a:latin typeface="Arial"/>
                <a:ea typeface="Arial"/>
                <a:cs typeface="Arial"/>
                <a:sym typeface="Arial"/>
              </a:defRPr>
            </a:lvl1pPr>
            <a:lvl2pPr indent="-228600" lvl="1" marL="914400" rtl="0" algn="l">
              <a:lnSpc>
                <a:spcPct val="90000"/>
              </a:lnSpc>
              <a:spcBef>
                <a:spcPts val="300"/>
              </a:spcBef>
              <a:spcAft>
                <a:spcPts val="0"/>
              </a:spcAft>
              <a:buClr>
                <a:schemeClr val="dk1"/>
              </a:buClr>
              <a:buSzPts val="1200"/>
              <a:buFont typeface="Arial"/>
              <a:buNone/>
              <a:defRPr sz="1200">
                <a:solidFill>
                  <a:schemeClr val="dk2"/>
                </a:solidFill>
                <a:latin typeface="Arial"/>
                <a:ea typeface="Arial"/>
                <a:cs typeface="Arial"/>
                <a:sym typeface="Arial"/>
              </a:defRPr>
            </a:lvl2pPr>
            <a:lvl3pPr indent="-228600" lvl="2" marL="1371600" rtl="0" algn="l">
              <a:lnSpc>
                <a:spcPct val="90000"/>
              </a:lnSpc>
              <a:spcBef>
                <a:spcPts val="800"/>
              </a:spcBef>
              <a:spcAft>
                <a:spcPts val="0"/>
              </a:spcAft>
              <a:buClr>
                <a:schemeClr val="dk1"/>
              </a:buClr>
              <a:buSzPts val="900"/>
              <a:buFont typeface="Trebuchet MS"/>
              <a:buNone/>
              <a:defRPr sz="900">
                <a:solidFill>
                  <a:schemeClr val="accent4"/>
                </a:solidFill>
              </a:defRPr>
            </a:lvl3pPr>
            <a:lvl4pPr indent="-323850" lvl="3" marL="1828800" rtl="0" algn="l">
              <a:spcBef>
                <a:spcPts val="800"/>
              </a:spcBef>
              <a:spcAft>
                <a:spcPts val="0"/>
              </a:spcAft>
              <a:buClr>
                <a:schemeClr val="dk1"/>
              </a:buClr>
              <a:buSzPts val="1500"/>
              <a:buFont typeface="Noto Sans Symbols"/>
              <a:buChar char="▪"/>
              <a:defRPr sz="1500">
                <a:solidFill>
                  <a:schemeClr val="lt1"/>
                </a:solidFill>
              </a:defRPr>
            </a:lvl4pPr>
            <a:lvl5pPr indent="-336550" lvl="4" marL="2286000" rtl="0" algn="l">
              <a:spcBef>
                <a:spcPts val="300"/>
              </a:spcBef>
              <a:spcAft>
                <a:spcPts val="0"/>
              </a:spcAft>
              <a:buClr>
                <a:schemeClr val="dk1"/>
              </a:buClr>
              <a:buSzPts val="1700"/>
              <a:buFont typeface="Noto Sans Symbols"/>
              <a:buChar char="▪"/>
              <a:defRPr sz="700">
                <a:solidFill>
                  <a:schemeClr val="lt1"/>
                </a:solidFill>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
        <p:nvSpPr>
          <p:cNvPr id="271" name="Google Shape;271;p51"/>
          <p:cNvSpPr txBox="1"/>
          <p:nvPr>
            <p:ph idx="2" type="body"/>
          </p:nvPr>
        </p:nvSpPr>
        <p:spPr>
          <a:xfrm>
            <a:off x="412665" y="870745"/>
            <a:ext cx="8313300" cy="438000"/>
          </a:xfrm>
          <a:prstGeom prst="rect">
            <a:avLst/>
          </a:prstGeom>
          <a:noFill/>
          <a:ln>
            <a:noFill/>
          </a:ln>
        </p:spPr>
        <p:txBody>
          <a:bodyPr anchorCtr="0" anchor="t" bIns="22850" lIns="45725" spcFirstLastPara="1" rIns="45725" wrap="square" tIns="22850">
            <a:noAutofit/>
          </a:bodyPr>
          <a:lstStyle>
            <a:lvl1pPr indent="-228600" lvl="0" marL="457200" rtl="0" algn="l">
              <a:lnSpc>
                <a:spcPct val="90000"/>
              </a:lnSpc>
              <a:spcBef>
                <a:spcPts val="800"/>
              </a:spcBef>
              <a:spcAft>
                <a:spcPts val="0"/>
              </a:spcAft>
              <a:buSzPts val="1500"/>
              <a:buFont typeface="Arial"/>
              <a:buNone/>
              <a:defRPr b="0" sz="1500">
                <a:solidFill>
                  <a:srgbClr val="6F6F6F"/>
                </a:solidFill>
                <a:latin typeface="Arial"/>
                <a:ea typeface="Arial"/>
                <a:cs typeface="Arial"/>
                <a:sym typeface="Arial"/>
              </a:defRPr>
            </a:lvl1pPr>
            <a:lvl2pPr indent="-228600" lvl="1" marL="9144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2pPr>
            <a:lvl3pPr indent="-228600" lvl="2" marL="1371600" rtl="0" algn="ctr">
              <a:lnSpc>
                <a:spcPct val="90000"/>
              </a:lnSpc>
              <a:spcBef>
                <a:spcPts val="800"/>
              </a:spcBef>
              <a:spcAft>
                <a:spcPts val="0"/>
              </a:spcAft>
              <a:buSzPts val="2300"/>
              <a:buFont typeface="Trebuchet MS"/>
              <a:buNone/>
              <a:defRPr sz="2300">
                <a:solidFill>
                  <a:schemeClr val="lt2"/>
                </a:solidFill>
                <a:latin typeface="Trebuchet MS"/>
                <a:ea typeface="Trebuchet MS"/>
                <a:cs typeface="Trebuchet MS"/>
                <a:sym typeface="Trebuchet MS"/>
              </a:defRPr>
            </a:lvl3pPr>
            <a:lvl4pPr indent="-228600" lvl="3" marL="1828800" rtl="0" algn="ctr">
              <a:spcBef>
                <a:spcPts val="8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4pPr>
            <a:lvl5pPr indent="-228600" lvl="4" marL="2286000" rtl="0" algn="ctr">
              <a:spcBef>
                <a:spcPts val="500"/>
              </a:spcBef>
              <a:spcAft>
                <a:spcPts val="0"/>
              </a:spcAft>
              <a:buClr>
                <a:schemeClr val="lt2"/>
              </a:buClr>
              <a:buSzPts val="2300"/>
              <a:buFont typeface="Trebuchet MS"/>
              <a:buNone/>
              <a:defRPr sz="2300">
                <a:solidFill>
                  <a:schemeClr val="lt2"/>
                </a:solidFill>
                <a:latin typeface="Trebuchet MS"/>
                <a:ea typeface="Trebuchet MS"/>
                <a:cs typeface="Trebuchet MS"/>
                <a:sym typeface="Trebuchet MS"/>
              </a:defRPr>
            </a:lvl5pPr>
            <a:lvl6pPr indent="-285750" lvl="5" marL="2743200" rtl="0" algn="l">
              <a:spcBef>
                <a:spcPts val="200"/>
              </a:spcBef>
              <a:spcAft>
                <a:spcPts val="0"/>
              </a:spcAft>
              <a:buClr>
                <a:schemeClr val="dk2"/>
              </a:buClr>
              <a:buSzPts val="900"/>
              <a:buChar char="■"/>
              <a:defRPr sz="700"/>
            </a:lvl6pPr>
            <a:lvl7pPr indent="-285750" lvl="6" marL="3200400" rtl="0" algn="l">
              <a:spcBef>
                <a:spcPts val="200"/>
              </a:spcBef>
              <a:spcAft>
                <a:spcPts val="0"/>
              </a:spcAft>
              <a:buClr>
                <a:schemeClr val="dk2"/>
              </a:buClr>
              <a:buSzPts val="900"/>
              <a:buChar char="●"/>
              <a:defRPr sz="700"/>
            </a:lvl7pPr>
            <a:lvl8pPr indent="-285750" lvl="7" marL="3657600" rtl="0" algn="l">
              <a:spcBef>
                <a:spcPts val="200"/>
              </a:spcBef>
              <a:spcAft>
                <a:spcPts val="0"/>
              </a:spcAft>
              <a:buClr>
                <a:schemeClr val="dk2"/>
              </a:buClr>
              <a:buSzPts val="900"/>
              <a:buChar char="○"/>
              <a:defRPr sz="700"/>
            </a:lvl8pPr>
            <a:lvl9pPr indent="-285750" lvl="8" marL="4114800" rtl="0" algn="l">
              <a:spcBef>
                <a:spcPts val="200"/>
              </a:spcBef>
              <a:spcAft>
                <a:spcPts val="0"/>
              </a:spcAft>
              <a:buClr>
                <a:schemeClr val="dk2"/>
              </a:buClr>
              <a:buSzPts val="900"/>
              <a:buChar char="■"/>
              <a:defRPr sz="7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image" Target="../media/image2.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33" Type="http://schemas.openxmlformats.org/officeDocument/2006/relationships/slideLayout" Target="../slideLayouts/slideLayout47.xml"/><Relationship Id="rId10" Type="http://schemas.openxmlformats.org/officeDocument/2006/relationships/slideLayout" Target="../slideLayouts/slideLayout24.xml"/><Relationship Id="rId32" Type="http://schemas.openxmlformats.org/officeDocument/2006/relationships/slideLayout" Target="../slideLayouts/slideLayout46.xml"/><Relationship Id="rId13" Type="http://schemas.openxmlformats.org/officeDocument/2006/relationships/slideLayout" Target="../slideLayouts/slideLayout27.xml"/><Relationship Id="rId35" Type="http://schemas.openxmlformats.org/officeDocument/2006/relationships/slideLayout" Target="../slideLayouts/slideLayout49.xml"/><Relationship Id="rId12" Type="http://schemas.openxmlformats.org/officeDocument/2006/relationships/slideLayout" Target="../slideLayouts/slideLayout26.xml"/><Relationship Id="rId34" Type="http://schemas.openxmlformats.org/officeDocument/2006/relationships/slideLayout" Target="../slideLayouts/slideLayout48.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36" Type="http://schemas.openxmlformats.org/officeDocument/2006/relationships/theme" Target="../theme/theme1.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 name="Shape 71"/>
        <p:cNvGrpSpPr/>
        <p:nvPr/>
      </p:nvGrpSpPr>
      <p:grpSpPr>
        <a:xfrm>
          <a:off x="0" y="0"/>
          <a:ext cx="0" cy="0"/>
          <a:chOff x="0" y="0"/>
          <a:chExt cx="0" cy="0"/>
        </a:xfrm>
      </p:grpSpPr>
      <p:sp>
        <p:nvSpPr>
          <p:cNvPr id="72" name="Google Shape;72;p17"/>
          <p:cNvSpPr/>
          <p:nvPr/>
        </p:nvSpPr>
        <p:spPr>
          <a:xfrm>
            <a:off x="0" y="4800600"/>
            <a:ext cx="9144000" cy="342900"/>
          </a:xfrm>
          <a:prstGeom prst="rect">
            <a:avLst/>
          </a:prstGeom>
          <a:solidFill>
            <a:srgbClr val="F7D1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rotWithShape="1">
          <a:blip r:embed="rId1">
            <a:alphaModFix/>
          </a:blip>
          <a:srcRect b="0" l="0" r="0" t="0"/>
          <a:stretch/>
        </p:blipFill>
        <p:spPr>
          <a:xfrm>
            <a:off x="367050" y="4800599"/>
            <a:ext cx="1318911" cy="342900"/>
          </a:xfrm>
          <a:prstGeom prst="rect">
            <a:avLst/>
          </a:prstGeom>
          <a:noFill/>
          <a:ln>
            <a:noFill/>
          </a:ln>
        </p:spPr>
      </p:pic>
      <p:sp>
        <p:nvSpPr>
          <p:cNvPr id="74" name="Google Shape;7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 name="Google Shape;75;p17"/>
          <p:cNvSpPr txBox="1"/>
          <p:nvPr>
            <p:ph idx="12" type="sldNum"/>
          </p:nvPr>
        </p:nvSpPr>
        <p:spPr>
          <a:xfrm>
            <a:off x="8241658" y="4730242"/>
            <a:ext cx="548700" cy="393600"/>
          </a:xfrm>
          <a:prstGeom prst="rect">
            <a:avLst/>
          </a:prstGeom>
          <a:noFill/>
          <a:ln>
            <a:noFill/>
          </a:ln>
        </p:spPr>
        <p:txBody>
          <a:bodyPr anchorCtr="0" anchor="ctr" bIns="91425" lIns="91425" spcFirstLastPara="1" rIns="91425" wrap="square" tIns="91425">
            <a:noAutofit/>
          </a:bodyPr>
          <a:lstStyle>
            <a:lvl1pPr lvl="0" rtl="0" algn="r">
              <a:buNone/>
              <a:defRPr b="1" sz="1000"/>
            </a:lvl1pPr>
            <a:lvl2pPr lvl="1" rtl="0" algn="r">
              <a:buNone/>
              <a:defRPr b="1" sz="1000"/>
            </a:lvl2pPr>
            <a:lvl3pPr lvl="2" rtl="0" algn="r">
              <a:buNone/>
              <a:defRPr b="1" sz="1000"/>
            </a:lvl3pPr>
            <a:lvl4pPr lvl="3" rtl="0" algn="r">
              <a:buNone/>
              <a:defRPr b="1" sz="1000"/>
            </a:lvl4pPr>
            <a:lvl5pPr lvl="4" rtl="0" algn="r">
              <a:buNone/>
              <a:defRPr b="1" sz="1000"/>
            </a:lvl5pPr>
            <a:lvl6pPr lvl="5" rtl="0" algn="r">
              <a:buNone/>
              <a:defRPr b="1" sz="1000"/>
            </a:lvl6pPr>
            <a:lvl7pPr lvl="6" rtl="0" algn="r">
              <a:buNone/>
              <a:defRPr b="1" sz="1000"/>
            </a:lvl7pPr>
            <a:lvl8pPr lvl="7" rtl="0" algn="r">
              <a:buNone/>
              <a:defRPr b="1" sz="1000"/>
            </a:lvl8pPr>
            <a:lvl9pPr lvl="8" rtl="0" algn="r">
              <a:buNone/>
              <a:defRPr b="1" sz="1000"/>
            </a:lvl9pPr>
          </a:lstStyle>
          <a:p>
            <a:pPr indent="0" lvl="0" marL="0" rtl="0" algn="r">
              <a:spcBef>
                <a:spcPts val="0"/>
              </a:spcBef>
              <a:spcAft>
                <a:spcPts val="0"/>
              </a:spcAft>
              <a:buNone/>
            </a:pPr>
            <a:fld id="{00000000-1234-1234-1234-123412341234}" type="slidenum">
              <a:rPr lang="en"/>
              <a:t>‹#›</a:t>
            </a:fld>
            <a:endParaRPr/>
          </a:p>
        </p:txBody>
      </p:sp>
      <p:sp>
        <p:nvSpPr>
          <p:cNvPr id="76" name="Google Shape;7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24">
          <p15:clr>
            <a:srgbClr val="EA4335"/>
          </p15:clr>
        </p15:guide>
        <p15:guide id="2" orient="horz" pos="1511">
          <p15:clr>
            <a:srgbClr val="EA4335"/>
          </p15:clr>
        </p15:guide>
        <p15:guide id="3" pos="256">
          <p15:clr>
            <a:srgbClr val="EA4335"/>
          </p15:clr>
        </p15:guide>
        <p15:guide id="4" pos="5504">
          <p15:clr>
            <a:srgbClr val="EA4335"/>
          </p15:clr>
        </p15:guide>
        <p15:guide id="5" orient="horz" pos="216">
          <p15:clr>
            <a:srgbClr val="EA4335"/>
          </p15:clr>
        </p15:guide>
        <p15:guide id="6" pos="2880">
          <p15:clr>
            <a:srgbClr val="EA4335"/>
          </p15:clr>
        </p15:guide>
        <p15:guide id="7" pos="4805">
          <p15:clr>
            <a:srgbClr val="EA4335"/>
          </p15:clr>
        </p15:guide>
        <p15:guide id="8" orient="horz" pos="52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25.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9.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43.png"/><Relationship Id="rId8"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37.png"/><Relationship Id="rId5"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6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65.png"/><Relationship Id="rId5"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68.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64.png"/><Relationship Id="rId9" Type="http://schemas.openxmlformats.org/officeDocument/2006/relationships/image" Target="../media/image75.png"/><Relationship Id="rId5" Type="http://schemas.openxmlformats.org/officeDocument/2006/relationships/image" Target="../media/image69.png"/><Relationship Id="rId6" Type="http://schemas.openxmlformats.org/officeDocument/2006/relationships/image" Target="../media/image81.png"/><Relationship Id="rId7" Type="http://schemas.openxmlformats.org/officeDocument/2006/relationships/image" Target="../media/image67.png"/><Relationship Id="rId8"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72.png"/><Relationship Id="rId7"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1.png"/><Relationship Id="rId6"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79.png"/><Relationship Id="rId6" Type="http://schemas.openxmlformats.org/officeDocument/2006/relationships/image" Target="../media/image68.png"/><Relationship Id="rId7" Type="http://schemas.openxmlformats.org/officeDocument/2006/relationships/image" Target="../media/image56.png"/><Relationship Id="rId8"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84.png"/><Relationship Id="rId4" Type="http://schemas.openxmlformats.org/officeDocument/2006/relationships/image" Target="../media/image86.png"/><Relationship Id="rId5"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87.png"/><Relationship Id="rId6" Type="http://schemas.openxmlformats.org/officeDocument/2006/relationships/image" Target="../media/image9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90.png"/><Relationship Id="rId6"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110.png"/><Relationship Id="rId4" Type="http://schemas.openxmlformats.org/officeDocument/2006/relationships/image" Target="../media/image100.png"/><Relationship Id="rId5"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92.png"/><Relationship Id="rId4" Type="http://schemas.openxmlformats.org/officeDocument/2006/relationships/image" Target="../media/image98.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101.png"/><Relationship Id="rId8"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106.png"/><Relationship Id="rId4" Type="http://schemas.openxmlformats.org/officeDocument/2006/relationships/image" Target="../media/image105.png"/><Relationship Id="rId5" Type="http://schemas.openxmlformats.org/officeDocument/2006/relationships/image" Target="../media/image104.png"/><Relationship Id="rId6"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115.png"/><Relationship Id="rId4" Type="http://schemas.openxmlformats.org/officeDocument/2006/relationships/image" Target="../media/image107.png"/><Relationship Id="rId5" Type="http://schemas.openxmlformats.org/officeDocument/2006/relationships/image" Target="../media/image102.png"/><Relationship Id="rId6" Type="http://schemas.openxmlformats.org/officeDocument/2006/relationships/image" Target="../media/image108.png"/><Relationship Id="rId7" Type="http://schemas.openxmlformats.org/officeDocument/2006/relationships/image" Target="../media/image111.png"/><Relationship Id="rId8" Type="http://schemas.openxmlformats.org/officeDocument/2006/relationships/image" Target="../media/image1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102.png"/><Relationship Id="rId4" Type="http://schemas.openxmlformats.org/officeDocument/2006/relationships/image" Target="../media/image108.png"/><Relationship Id="rId5" Type="http://schemas.openxmlformats.org/officeDocument/2006/relationships/image" Target="../media/image1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102.png"/><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120.png"/><Relationship Id="rId4" Type="http://schemas.openxmlformats.org/officeDocument/2006/relationships/image" Target="../media/image118.png"/><Relationship Id="rId9" Type="http://schemas.openxmlformats.org/officeDocument/2006/relationships/image" Target="../media/image133.png"/><Relationship Id="rId5" Type="http://schemas.openxmlformats.org/officeDocument/2006/relationships/image" Target="../media/image113.png"/><Relationship Id="rId6" Type="http://schemas.openxmlformats.org/officeDocument/2006/relationships/image" Target="../media/image121.png"/><Relationship Id="rId7" Type="http://schemas.openxmlformats.org/officeDocument/2006/relationships/image" Target="../media/image116.png"/><Relationship Id="rId8" Type="http://schemas.openxmlformats.org/officeDocument/2006/relationships/image" Target="../media/image1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1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119.png"/><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117.png"/><Relationship Id="rId4" Type="http://schemas.openxmlformats.org/officeDocument/2006/relationships/image" Target="../media/image131.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0.xml"/><Relationship Id="rId3" Type="http://schemas.openxmlformats.org/officeDocument/2006/relationships/image" Target="../media/image1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129.png"/><Relationship Id="rId4" Type="http://schemas.openxmlformats.org/officeDocument/2006/relationships/image" Target="../media/image1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138.png"/><Relationship Id="rId4" Type="http://schemas.openxmlformats.org/officeDocument/2006/relationships/image" Target="../media/image1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 Id="rId3" Type="http://schemas.openxmlformats.org/officeDocument/2006/relationships/image" Target="../media/image1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4.xml"/><Relationship Id="rId3" Type="http://schemas.openxmlformats.org/officeDocument/2006/relationships/image" Target="../media/image132.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1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 Id="rId3" Type="http://schemas.openxmlformats.org/officeDocument/2006/relationships/image" Target="../media/image1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7.xml"/><Relationship Id="rId3" Type="http://schemas.openxmlformats.org/officeDocument/2006/relationships/image" Target="../media/image139.png"/><Relationship Id="rId4" Type="http://schemas.openxmlformats.org/officeDocument/2006/relationships/image" Target="../media/image149.png"/><Relationship Id="rId5" Type="http://schemas.openxmlformats.org/officeDocument/2006/relationships/image" Target="../media/image1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 Id="rId3" Type="http://schemas.openxmlformats.org/officeDocument/2006/relationships/image" Target="../media/image144.png"/><Relationship Id="rId4" Type="http://schemas.openxmlformats.org/officeDocument/2006/relationships/image" Target="../media/image136.png"/><Relationship Id="rId5" Type="http://schemas.openxmlformats.org/officeDocument/2006/relationships/image" Target="../media/image153.png"/><Relationship Id="rId6" Type="http://schemas.openxmlformats.org/officeDocument/2006/relationships/image" Target="../media/image147.png"/><Relationship Id="rId7" Type="http://schemas.openxmlformats.org/officeDocument/2006/relationships/image" Target="../media/image142.png"/><Relationship Id="rId8" Type="http://schemas.openxmlformats.org/officeDocument/2006/relationships/image" Target="../media/image1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9.xml"/><Relationship Id="rId3" Type="http://schemas.openxmlformats.org/officeDocument/2006/relationships/image" Target="../media/image1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 Id="rId3" Type="http://schemas.openxmlformats.org/officeDocument/2006/relationships/image" Target="../media/image128.png"/><Relationship Id="rId4" Type="http://schemas.openxmlformats.org/officeDocument/2006/relationships/image" Target="../media/image1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 Id="rId3" Type="http://schemas.openxmlformats.org/officeDocument/2006/relationships/image" Target="../media/image146.png"/><Relationship Id="rId4" Type="http://schemas.openxmlformats.org/officeDocument/2006/relationships/image" Target="../media/image1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 Id="rId3" Type="http://schemas.openxmlformats.org/officeDocument/2006/relationships/image" Target="../media/image1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 Id="rId3" Type="http://schemas.openxmlformats.org/officeDocument/2006/relationships/image" Target="../media/image151.png"/><Relationship Id="rId4" Type="http://schemas.openxmlformats.org/officeDocument/2006/relationships/image" Target="../media/image1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6.xml"/><Relationship Id="rId3" Type="http://schemas.openxmlformats.org/officeDocument/2006/relationships/image" Target="../media/image156.png"/><Relationship Id="rId4" Type="http://schemas.openxmlformats.org/officeDocument/2006/relationships/image" Target="../media/image152.png"/><Relationship Id="rId5" Type="http://schemas.openxmlformats.org/officeDocument/2006/relationships/image" Target="../media/image1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7.xml"/><Relationship Id="rId3" Type="http://schemas.openxmlformats.org/officeDocument/2006/relationships/image" Target="../media/image152.png"/><Relationship Id="rId4" Type="http://schemas.openxmlformats.org/officeDocument/2006/relationships/image" Target="../media/image159.png"/><Relationship Id="rId5" Type="http://schemas.openxmlformats.org/officeDocument/2006/relationships/image" Target="../media/image156.png"/><Relationship Id="rId6" Type="http://schemas.openxmlformats.org/officeDocument/2006/relationships/image" Target="../media/image150.png"/><Relationship Id="rId7" Type="http://schemas.openxmlformats.org/officeDocument/2006/relationships/image" Target="../media/image1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2"/>
          <p:cNvSpPr txBox="1"/>
          <p:nvPr>
            <p:ph type="title"/>
          </p:nvPr>
        </p:nvSpPr>
        <p:spPr>
          <a:xfrm>
            <a:off x="1719072" y="445025"/>
            <a:ext cx="6540600" cy="16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 to Machine Learning</a:t>
            </a:r>
            <a:endParaRPr b="1"/>
          </a:p>
          <a:p>
            <a:pPr indent="0" lvl="0" marL="0" rtl="0" algn="l">
              <a:spcBef>
                <a:spcPts val="0"/>
              </a:spcBef>
              <a:spcAft>
                <a:spcPts val="0"/>
              </a:spcAft>
              <a:buNone/>
            </a:pPr>
            <a:r>
              <a:rPr i="1" lang="en" sz="1400"/>
              <a:t>DBDA.X408.(33)</a:t>
            </a:r>
            <a:endParaRPr i="1" sz="1400"/>
          </a:p>
        </p:txBody>
      </p:sp>
      <p:sp>
        <p:nvSpPr>
          <p:cNvPr id="277" name="Google Shape;277;p52"/>
          <p:cNvSpPr txBox="1"/>
          <p:nvPr>
            <p:ph idx="1" type="body"/>
          </p:nvPr>
        </p:nvSpPr>
        <p:spPr>
          <a:xfrm>
            <a:off x="1719072" y="1427950"/>
            <a:ext cx="6445200" cy="186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t>Instructor: </a:t>
            </a:r>
            <a:endParaRPr sz="1100"/>
          </a:p>
          <a:p>
            <a:pPr indent="0" lvl="0" marL="0" rtl="0" algn="l">
              <a:lnSpc>
                <a:spcPct val="115000"/>
              </a:lnSpc>
              <a:spcBef>
                <a:spcPts val="1000"/>
              </a:spcBef>
              <a:spcAft>
                <a:spcPts val="0"/>
              </a:spcAft>
              <a:buClr>
                <a:schemeClr val="dk1"/>
              </a:buClr>
              <a:buSzPts val="1100"/>
              <a:buFont typeface="Arial"/>
              <a:buNone/>
            </a:pPr>
            <a:r>
              <a:rPr b="1" lang="en" sz="1100"/>
              <a:t>Bill Chen</a:t>
            </a:r>
            <a:endParaRPr b="1" sz="1100"/>
          </a:p>
          <a:p>
            <a:pPr indent="0" lvl="0" marL="0" rtl="0" algn="l">
              <a:lnSpc>
                <a:spcPct val="115000"/>
              </a:lnSpc>
              <a:spcBef>
                <a:spcPts val="1000"/>
              </a:spcBef>
              <a:spcAft>
                <a:spcPts val="0"/>
              </a:spcAft>
              <a:buClr>
                <a:schemeClr val="dk1"/>
              </a:buClr>
              <a:buSzPts val="1100"/>
              <a:buFont typeface="Arial"/>
              <a:buNone/>
            </a:pPr>
            <a:r>
              <a:t/>
            </a:r>
            <a:endParaRPr sz="1100"/>
          </a:p>
          <a:p>
            <a:pPr indent="0" lvl="0" marL="0" rtl="0" algn="l">
              <a:lnSpc>
                <a:spcPct val="115000"/>
              </a:lnSpc>
              <a:spcBef>
                <a:spcPts val="1000"/>
              </a:spcBef>
              <a:spcAft>
                <a:spcPts val="1600"/>
              </a:spcAft>
              <a:buNone/>
            </a:pPr>
            <a:r>
              <a:t/>
            </a:r>
            <a:endParaRPr sz="1100"/>
          </a:p>
        </p:txBody>
      </p:sp>
      <p:sp>
        <p:nvSpPr>
          <p:cNvPr id="278" name="Google Shape;278;p52"/>
          <p:cNvSpPr txBox="1"/>
          <p:nvPr>
            <p:ph idx="1" type="body"/>
          </p:nvPr>
        </p:nvSpPr>
        <p:spPr>
          <a:xfrm>
            <a:off x="1719072" y="4162050"/>
            <a:ext cx="6179100" cy="35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100">
                <a:solidFill>
                  <a:schemeClr val="dk2"/>
                </a:solidFill>
              </a:rPr>
              <a:t>UCSC Silicon Valley Extension</a:t>
            </a:r>
            <a:endParaRPr sz="1100">
              <a:solidFill>
                <a:schemeClr val="dk2"/>
              </a:solidFill>
            </a:endParaRPr>
          </a:p>
        </p:txBody>
      </p:sp>
      <p:sp>
        <p:nvSpPr>
          <p:cNvPr id="279" name="Google Shape;279;p52"/>
          <p:cNvSpPr txBox="1"/>
          <p:nvPr>
            <p:ph idx="1" type="body"/>
          </p:nvPr>
        </p:nvSpPr>
        <p:spPr>
          <a:xfrm>
            <a:off x="1719072" y="4405075"/>
            <a:ext cx="6179100" cy="51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2"/>
                </a:solidFill>
              </a:rPr>
              <a:t>E: xchen375@ucsc.edu</a:t>
            </a:r>
            <a:endParaRPr sz="1100">
              <a:solidFill>
                <a:schemeClr val="dk2"/>
              </a:solidFill>
            </a:endParaRPr>
          </a:p>
        </p:txBody>
      </p:sp>
      <p:pic>
        <p:nvPicPr>
          <p:cNvPr id="280" name="Google Shape;280;p52"/>
          <p:cNvPicPr preferRelativeResize="0"/>
          <p:nvPr/>
        </p:nvPicPr>
        <p:blipFill rotWithShape="1">
          <a:blip r:embed="rId3">
            <a:alphaModFix/>
          </a:blip>
          <a:srcRect b="199" l="0" r="0" t="189"/>
          <a:stretch/>
        </p:blipFill>
        <p:spPr>
          <a:xfrm>
            <a:off x="1787597" y="3292161"/>
            <a:ext cx="1318910" cy="342900"/>
          </a:xfrm>
          <a:prstGeom prst="rect">
            <a:avLst/>
          </a:prstGeom>
          <a:noFill/>
          <a:ln>
            <a:noFill/>
          </a:ln>
        </p:spPr>
      </p:pic>
      <p:pic>
        <p:nvPicPr>
          <p:cNvPr id="281" name="Google Shape;281;p52"/>
          <p:cNvPicPr preferRelativeResize="0"/>
          <p:nvPr/>
        </p:nvPicPr>
        <p:blipFill>
          <a:blip r:embed="rId4">
            <a:alphaModFix amt="24000"/>
          </a:blip>
          <a:stretch>
            <a:fillRect/>
          </a:stretch>
        </p:blipFill>
        <p:spPr>
          <a:xfrm rot="-5400000">
            <a:off x="-2214475" y="1605225"/>
            <a:ext cx="5154800" cy="193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349" name="Google Shape;34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write the </a:t>
            </a:r>
            <a:r>
              <a:rPr lang="en"/>
              <a:t>formula</a:t>
            </a:r>
            <a:r>
              <a:rPr lang="en"/>
              <a:t>: </a:t>
            </a:r>
            <a:endParaRPr/>
          </a:p>
          <a:p>
            <a:pPr indent="0" lvl="0" marL="0" rtl="0" algn="ctr">
              <a:spcBef>
                <a:spcPts val="1600"/>
              </a:spcBef>
              <a:spcAft>
                <a:spcPts val="0"/>
              </a:spcAft>
              <a:buNone/>
            </a:pP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 = θ</a:t>
            </a:r>
            <a:r>
              <a:rPr baseline="-25000" i="1" lang="en">
                <a:latin typeface="Georgia"/>
                <a:ea typeface="Georgia"/>
                <a:cs typeface="Georgia"/>
                <a:sym typeface="Georgia"/>
              </a:rPr>
              <a:t>0</a:t>
            </a:r>
            <a:r>
              <a:rPr i="1" lang="en">
                <a:latin typeface="Georgia"/>
                <a:ea typeface="Georgia"/>
                <a:cs typeface="Georgia"/>
                <a:sym typeface="Georgia"/>
              </a:rPr>
              <a:t> + θ</a:t>
            </a:r>
            <a:r>
              <a:rPr baseline="-25000" i="1" lang="en">
                <a:latin typeface="Georgia"/>
                <a:ea typeface="Georgia"/>
                <a:cs typeface="Georgia"/>
                <a:sym typeface="Georgia"/>
              </a:rPr>
              <a:t>1</a:t>
            </a:r>
            <a:r>
              <a:rPr i="1" lang="en">
                <a:latin typeface="Georgia"/>
                <a:ea typeface="Georgia"/>
                <a:cs typeface="Georgia"/>
                <a:sym typeface="Georgia"/>
              </a:rPr>
              <a:t>x</a:t>
            </a:r>
            <a:r>
              <a:rPr baseline="-25000" i="1" lang="en">
                <a:latin typeface="Georgia"/>
                <a:ea typeface="Georgia"/>
                <a:cs typeface="Georgia"/>
                <a:sym typeface="Georgia"/>
              </a:rPr>
              <a:t>1</a:t>
            </a:r>
            <a:r>
              <a:rPr i="1" lang="en">
                <a:latin typeface="Georgia"/>
                <a:ea typeface="Georgia"/>
                <a:cs typeface="Georgia"/>
                <a:sym typeface="Georgia"/>
              </a:rPr>
              <a:t> + θ</a:t>
            </a:r>
            <a:r>
              <a:rPr baseline="-25000" i="1" lang="en">
                <a:latin typeface="Georgia"/>
                <a:ea typeface="Georgia"/>
                <a:cs typeface="Georgia"/>
                <a:sym typeface="Georgia"/>
              </a:rPr>
              <a:t>2</a:t>
            </a:r>
            <a:r>
              <a:rPr i="1" lang="en">
                <a:latin typeface="Georgia"/>
                <a:ea typeface="Georgia"/>
                <a:cs typeface="Georgia"/>
                <a:sym typeface="Georgia"/>
              </a:rPr>
              <a:t>x</a:t>
            </a:r>
            <a:r>
              <a:rPr baseline="-25000" i="1" lang="en">
                <a:latin typeface="Georgia"/>
                <a:ea typeface="Georgia"/>
                <a:cs typeface="Georgia"/>
                <a:sym typeface="Georgia"/>
              </a:rPr>
              <a:t>2</a:t>
            </a:r>
            <a:endParaRPr/>
          </a:p>
          <a:p>
            <a:pPr indent="0" lvl="0" marL="0" rtl="0" algn="l">
              <a:spcBef>
                <a:spcPts val="1600"/>
              </a:spcBef>
              <a:spcAft>
                <a:spcPts val="0"/>
              </a:spcAft>
              <a:buNone/>
            </a:pPr>
            <a:r>
              <a:rPr lang="en"/>
              <a:t>As: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What the Machine is “learning” here? </a:t>
            </a:r>
            <a:endParaRPr/>
          </a:p>
        </p:txBody>
      </p:sp>
      <p:pic>
        <p:nvPicPr>
          <p:cNvPr id="350" name="Google Shape;350;p61"/>
          <p:cNvPicPr preferRelativeResize="0"/>
          <p:nvPr/>
        </p:nvPicPr>
        <p:blipFill>
          <a:blip r:embed="rId3">
            <a:alphaModFix/>
          </a:blip>
          <a:stretch>
            <a:fillRect/>
          </a:stretch>
        </p:blipFill>
        <p:spPr>
          <a:xfrm>
            <a:off x="3114675" y="2710213"/>
            <a:ext cx="2914650" cy="942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356" name="Google Shape;356;p62"/>
          <p:cNvSpPr txBox="1"/>
          <p:nvPr>
            <p:ph idx="1" type="body"/>
          </p:nvPr>
        </p:nvSpPr>
        <p:spPr>
          <a:xfrm>
            <a:off x="311700" y="11430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One reasonable method seems to be to make </a:t>
            </a:r>
            <a:r>
              <a:rPr i="1" lang="en">
                <a:latin typeface="Georgia"/>
                <a:ea typeface="Georgia"/>
                <a:cs typeface="Georgia"/>
                <a:sym typeface="Georgia"/>
              </a:rPr>
              <a:t>h(x)</a:t>
            </a:r>
            <a:r>
              <a:rPr lang="en"/>
              <a:t> close to </a:t>
            </a:r>
            <a:r>
              <a:rPr i="1" lang="en">
                <a:latin typeface="Georgia"/>
                <a:ea typeface="Georgia"/>
                <a:cs typeface="Georgia"/>
                <a:sym typeface="Georgia"/>
              </a:rPr>
              <a:t>y</a:t>
            </a:r>
            <a:r>
              <a:rPr lang="en"/>
              <a:t>, at least for the training examples we have. To formalize this, we will define a function that measures, for each value of the </a:t>
            </a:r>
            <a:r>
              <a:rPr i="1" lang="en">
                <a:latin typeface="Georgia"/>
                <a:ea typeface="Georgia"/>
                <a:cs typeface="Georgia"/>
                <a:sym typeface="Georgia"/>
              </a:rPr>
              <a:t>θ</a:t>
            </a:r>
            <a:r>
              <a:rPr lang="en"/>
              <a:t>’s, how close the </a:t>
            </a:r>
            <a:r>
              <a:rPr i="1" lang="en">
                <a:latin typeface="Georgia"/>
                <a:ea typeface="Georgia"/>
                <a:cs typeface="Georgia"/>
                <a:sym typeface="Georgia"/>
              </a:rPr>
              <a:t>h(x </a:t>
            </a:r>
            <a:r>
              <a:rPr baseline="30000" i="1" lang="en">
                <a:latin typeface="Georgia"/>
                <a:ea typeface="Georgia"/>
                <a:cs typeface="Georgia"/>
                <a:sym typeface="Georgia"/>
              </a:rPr>
              <a:t>(i)</a:t>
            </a:r>
            <a:r>
              <a:rPr i="1" lang="en">
                <a:latin typeface="Georgia"/>
                <a:ea typeface="Georgia"/>
                <a:cs typeface="Georgia"/>
                <a:sym typeface="Georgia"/>
              </a:rPr>
              <a:t>)</a:t>
            </a:r>
            <a:r>
              <a:rPr lang="en"/>
              <a:t>’s are to the corresponding </a:t>
            </a:r>
            <a:r>
              <a:rPr i="1" lang="en">
                <a:latin typeface="Georgia"/>
                <a:ea typeface="Georgia"/>
                <a:cs typeface="Georgia"/>
                <a:sym typeface="Georgia"/>
              </a:rPr>
              <a:t>y</a:t>
            </a:r>
            <a:r>
              <a:rPr baseline="30000" i="1" lang="en">
                <a:latin typeface="Georgia"/>
                <a:ea typeface="Georgia"/>
                <a:cs typeface="Georgia"/>
                <a:sym typeface="Georgia"/>
              </a:rPr>
              <a:t>(i)</a:t>
            </a:r>
            <a:r>
              <a:rPr lang="en"/>
              <a:t>’s. We define the cost function:</a:t>
            </a:r>
            <a:endParaRPr/>
          </a:p>
        </p:txBody>
      </p:sp>
      <p:pic>
        <p:nvPicPr>
          <p:cNvPr id="357" name="Google Shape;357;p62"/>
          <p:cNvPicPr preferRelativeResize="0"/>
          <p:nvPr/>
        </p:nvPicPr>
        <p:blipFill>
          <a:blip r:embed="rId3">
            <a:alphaModFix/>
          </a:blip>
          <a:stretch>
            <a:fillRect/>
          </a:stretch>
        </p:blipFill>
        <p:spPr>
          <a:xfrm>
            <a:off x="2780350" y="2571738"/>
            <a:ext cx="3524250" cy="904875"/>
          </a:xfrm>
          <a:prstGeom prst="rect">
            <a:avLst/>
          </a:prstGeom>
          <a:noFill/>
          <a:ln>
            <a:noFill/>
          </a:ln>
        </p:spPr>
      </p:pic>
      <p:sp>
        <p:nvSpPr>
          <p:cNvPr id="358" name="Google Shape;358;p62"/>
          <p:cNvSpPr txBox="1"/>
          <p:nvPr/>
        </p:nvSpPr>
        <p:spPr>
          <a:xfrm>
            <a:off x="3502650" y="3804400"/>
            <a:ext cx="21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want to choose θ so as to minimize </a:t>
            </a:r>
            <a:r>
              <a:rPr i="1" lang="en">
                <a:latin typeface="Georgia"/>
                <a:ea typeface="Georgia"/>
                <a:cs typeface="Georgia"/>
                <a:sym typeface="Georgia"/>
              </a:rPr>
              <a:t>J(θ)</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LMS algorithm</a:t>
            </a:r>
            <a:endParaRPr/>
          </a:p>
        </p:txBody>
      </p:sp>
      <p:sp>
        <p:nvSpPr>
          <p:cNvPr id="364" name="Google Shape;364;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choose </a:t>
            </a:r>
            <a:r>
              <a:rPr i="1" lang="en" u="sng">
                <a:latin typeface="Georgia"/>
                <a:ea typeface="Georgia"/>
                <a:cs typeface="Georgia"/>
                <a:sym typeface="Georgia"/>
              </a:rPr>
              <a:t>θ</a:t>
            </a:r>
            <a:r>
              <a:rPr lang="en" u="sng"/>
              <a:t> so as to minimize </a:t>
            </a:r>
            <a:r>
              <a:rPr i="1" lang="en" u="sng">
                <a:latin typeface="Georgia"/>
                <a:ea typeface="Georgia"/>
                <a:cs typeface="Georgia"/>
                <a:sym typeface="Georgia"/>
              </a:rPr>
              <a:t>J(θ)</a:t>
            </a:r>
            <a:r>
              <a:rPr lang="en"/>
              <a:t>. To do so, let’s use a search algorithm that starts with some “initial guess” for </a:t>
            </a:r>
            <a:r>
              <a:rPr i="1" lang="en">
                <a:latin typeface="Georgia"/>
                <a:ea typeface="Georgia"/>
                <a:cs typeface="Georgia"/>
                <a:sym typeface="Georgia"/>
              </a:rPr>
              <a:t>θ</a:t>
            </a:r>
            <a:r>
              <a:rPr lang="en"/>
              <a:t>, and that repeatedly changes </a:t>
            </a:r>
            <a:r>
              <a:rPr i="1" lang="en">
                <a:latin typeface="Georgia"/>
                <a:ea typeface="Georgia"/>
                <a:cs typeface="Georgia"/>
                <a:sym typeface="Georgia"/>
              </a:rPr>
              <a:t>θ</a:t>
            </a:r>
            <a:r>
              <a:rPr lang="en"/>
              <a:t> to make </a:t>
            </a:r>
            <a:r>
              <a:rPr i="1" lang="en">
                <a:latin typeface="Georgia"/>
                <a:ea typeface="Georgia"/>
                <a:cs typeface="Georgia"/>
                <a:sym typeface="Georgia"/>
              </a:rPr>
              <a:t>J(θ) </a:t>
            </a:r>
            <a:r>
              <a:rPr lang="en"/>
              <a:t>smaller, until hopefully we converge to a value of </a:t>
            </a:r>
            <a:r>
              <a:rPr i="1" lang="en">
                <a:latin typeface="Georgia"/>
                <a:ea typeface="Georgia"/>
                <a:cs typeface="Georgia"/>
                <a:sym typeface="Georgia"/>
              </a:rPr>
              <a:t>θ </a:t>
            </a:r>
            <a:r>
              <a:rPr lang="en"/>
              <a:t>that minimizes </a:t>
            </a:r>
            <a:r>
              <a:rPr i="1" lang="en">
                <a:latin typeface="Georgia"/>
                <a:ea typeface="Georgia"/>
                <a:cs typeface="Georgia"/>
                <a:sym typeface="Georgia"/>
              </a:rPr>
              <a:t>J(θ</a:t>
            </a:r>
            <a:r>
              <a:rPr lang="en"/>
              <a:t>). Specifically, let’s consider the gradient descent algorithm, which starts with some initial </a:t>
            </a:r>
            <a:r>
              <a:rPr i="1" lang="en">
                <a:latin typeface="Georgia"/>
                <a:ea typeface="Georgia"/>
                <a:cs typeface="Georgia"/>
                <a:sym typeface="Georgia"/>
              </a:rPr>
              <a:t>θ</a:t>
            </a:r>
            <a:r>
              <a:rPr lang="en"/>
              <a:t>, and repeatedly performs the update: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(This update is simultaneously performed for all values of</a:t>
            </a:r>
            <a:r>
              <a:rPr i="1" lang="en">
                <a:latin typeface="Georgia"/>
                <a:ea typeface="Georgia"/>
                <a:cs typeface="Georgia"/>
                <a:sym typeface="Georgia"/>
              </a:rPr>
              <a:t> j = 0, . . . , d</a:t>
            </a:r>
            <a:r>
              <a:rPr lang="en"/>
              <a:t>.) Here, </a:t>
            </a:r>
            <a:r>
              <a:rPr i="1" lang="en">
                <a:latin typeface="Georgia"/>
                <a:ea typeface="Georgia"/>
                <a:cs typeface="Georgia"/>
                <a:sym typeface="Georgia"/>
              </a:rPr>
              <a:t>α</a:t>
            </a:r>
            <a:r>
              <a:rPr lang="en"/>
              <a:t> is called the learning rate. This is a very natural algorithm that repeatedly takes a step in the direction of steepest decrease of</a:t>
            </a:r>
            <a:r>
              <a:rPr i="1" lang="en">
                <a:latin typeface="Georgia"/>
                <a:ea typeface="Georgia"/>
                <a:cs typeface="Georgia"/>
                <a:sym typeface="Georgia"/>
              </a:rPr>
              <a:t> J</a:t>
            </a:r>
            <a:r>
              <a:rPr lang="en"/>
              <a:t>.</a:t>
            </a:r>
            <a:endParaRPr/>
          </a:p>
        </p:txBody>
      </p:sp>
      <p:pic>
        <p:nvPicPr>
          <p:cNvPr id="365" name="Google Shape;365;p63"/>
          <p:cNvPicPr preferRelativeResize="0"/>
          <p:nvPr/>
        </p:nvPicPr>
        <p:blipFill>
          <a:blip r:embed="rId3">
            <a:alphaModFix/>
          </a:blip>
          <a:stretch>
            <a:fillRect/>
          </a:stretch>
        </p:blipFill>
        <p:spPr>
          <a:xfrm>
            <a:off x="3393950" y="2799424"/>
            <a:ext cx="2356100" cy="748100"/>
          </a:xfrm>
          <a:prstGeom prst="rect">
            <a:avLst/>
          </a:prstGeom>
          <a:noFill/>
          <a:ln>
            <a:noFill/>
          </a:ln>
        </p:spPr>
      </p:pic>
      <p:sp>
        <p:nvSpPr>
          <p:cNvPr id="366" name="Google Shape;366;p63"/>
          <p:cNvSpPr/>
          <p:nvPr/>
        </p:nvSpPr>
        <p:spPr>
          <a:xfrm>
            <a:off x="4818800" y="2833725"/>
            <a:ext cx="834000" cy="61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LMS update rule</a:t>
            </a:r>
            <a:endParaRPr/>
          </a:p>
        </p:txBody>
      </p:sp>
      <p:sp>
        <p:nvSpPr>
          <p:cNvPr id="372" name="Google Shape;372;p64"/>
          <p:cNvSpPr txBox="1"/>
          <p:nvPr>
            <p:ph idx="1" type="body"/>
          </p:nvPr>
        </p:nvSpPr>
        <p:spPr>
          <a:xfrm>
            <a:off x="311700" y="3586425"/>
            <a:ext cx="8520600" cy="98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The rule is called the LMS update rule (LMS stands for “least mean squares”), and is also known as the Widrow-Hoff learning rule.</a:t>
            </a:r>
            <a:endParaRPr/>
          </a:p>
        </p:txBody>
      </p:sp>
      <p:pic>
        <p:nvPicPr>
          <p:cNvPr id="373" name="Google Shape;373;p64"/>
          <p:cNvPicPr preferRelativeResize="0"/>
          <p:nvPr/>
        </p:nvPicPr>
        <p:blipFill>
          <a:blip r:embed="rId3">
            <a:alphaModFix/>
          </a:blip>
          <a:stretch>
            <a:fillRect/>
          </a:stretch>
        </p:blipFill>
        <p:spPr>
          <a:xfrm>
            <a:off x="407172" y="1174622"/>
            <a:ext cx="4112100" cy="2109675"/>
          </a:xfrm>
          <a:prstGeom prst="rect">
            <a:avLst/>
          </a:prstGeom>
          <a:noFill/>
          <a:ln>
            <a:noFill/>
          </a:ln>
        </p:spPr>
      </p:pic>
      <p:sp>
        <p:nvSpPr>
          <p:cNvPr id="374" name="Google Shape;374;p64"/>
          <p:cNvSpPr txBox="1"/>
          <p:nvPr/>
        </p:nvSpPr>
        <p:spPr>
          <a:xfrm>
            <a:off x="5153600" y="11746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a single training example, this gives the update rule:</a:t>
            </a:r>
            <a:endParaRPr/>
          </a:p>
        </p:txBody>
      </p:sp>
      <p:pic>
        <p:nvPicPr>
          <p:cNvPr id="375" name="Google Shape;375;p64"/>
          <p:cNvPicPr preferRelativeResize="0"/>
          <p:nvPr/>
        </p:nvPicPr>
        <p:blipFill>
          <a:blip r:embed="rId4">
            <a:alphaModFix/>
          </a:blip>
          <a:stretch>
            <a:fillRect/>
          </a:stretch>
        </p:blipFill>
        <p:spPr>
          <a:xfrm>
            <a:off x="5153600" y="2035375"/>
            <a:ext cx="2959175" cy="41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LMS update rule</a:t>
            </a:r>
            <a:endParaRPr/>
          </a:p>
        </p:txBody>
      </p:sp>
      <p:sp>
        <p:nvSpPr>
          <p:cNvPr id="381" name="Google Shape;38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magnitude of the update is proportional to the error term </a:t>
            </a:r>
            <a:r>
              <a:rPr i="1" lang="en">
                <a:latin typeface="Georgia"/>
                <a:ea typeface="Georgia"/>
                <a:cs typeface="Georgia"/>
                <a:sym typeface="Georgia"/>
              </a:rPr>
              <a:t>(y</a:t>
            </a:r>
            <a:r>
              <a:rPr baseline="30000" i="1" lang="en">
                <a:latin typeface="Georgia"/>
                <a:ea typeface="Georgia"/>
                <a:cs typeface="Georgia"/>
                <a:sym typeface="Georgia"/>
              </a:rPr>
              <a:t>(i) </a:t>
            </a:r>
            <a:r>
              <a:rPr i="1" lang="en">
                <a:latin typeface="Georgia"/>
                <a:ea typeface="Georgia"/>
                <a:cs typeface="Georgia"/>
                <a:sym typeface="Georgia"/>
              </a:rPr>
              <a:t>- h(x</a:t>
            </a:r>
            <a:r>
              <a:rPr baseline="30000" i="1" lang="en">
                <a:latin typeface="Georgia"/>
                <a:ea typeface="Georgia"/>
                <a:cs typeface="Georgia"/>
                <a:sym typeface="Georgia"/>
              </a:rPr>
              <a:t>(i)</a:t>
            </a:r>
            <a:r>
              <a:rPr i="1" lang="en">
                <a:latin typeface="Georgia"/>
                <a:ea typeface="Georgia"/>
                <a:cs typeface="Georgia"/>
                <a:sym typeface="Georgia"/>
              </a:rPr>
              <a:t>))</a:t>
            </a:r>
            <a:r>
              <a:rPr lang="en"/>
              <a:t>;</a:t>
            </a:r>
            <a:endParaRPr/>
          </a:p>
          <a:p>
            <a:pPr indent="-317500" lvl="1" marL="914400" rtl="0" algn="l">
              <a:spcBef>
                <a:spcPts val="0"/>
              </a:spcBef>
              <a:spcAft>
                <a:spcPts val="0"/>
              </a:spcAft>
              <a:buSzPts val="1400"/>
              <a:buChar char="-"/>
            </a:pPr>
            <a:r>
              <a:rPr lang="en"/>
              <a:t>Aka, the machine is learning from the “mistake”, </a:t>
            </a:r>
            <a:endParaRPr/>
          </a:p>
          <a:p>
            <a:pPr indent="-317500" lvl="1" marL="914400" rtl="0" algn="l">
              <a:spcBef>
                <a:spcPts val="0"/>
              </a:spcBef>
              <a:spcAft>
                <a:spcPts val="0"/>
              </a:spcAft>
              <a:buSzPts val="1400"/>
              <a:buChar char="-"/>
            </a:pPr>
            <a:r>
              <a:rPr lang="en"/>
              <a:t>if we encountering a training </a:t>
            </a:r>
            <a:r>
              <a:rPr lang="en"/>
              <a:t>example</a:t>
            </a:r>
            <a:r>
              <a:rPr lang="en"/>
              <a:t> on which our prediction </a:t>
            </a:r>
            <a:r>
              <a:rPr i="1" lang="en">
                <a:latin typeface="Georgia"/>
                <a:ea typeface="Georgia"/>
                <a:cs typeface="Georgia"/>
                <a:sym typeface="Georgia"/>
              </a:rPr>
              <a:t>h(x</a:t>
            </a:r>
            <a:r>
              <a:rPr baseline="30000" i="1" lang="en">
                <a:latin typeface="Georgia"/>
                <a:ea typeface="Georgia"/>
                <a:cs typeface="Georgia"/>
                <a:sym typeface="Georgia"/>
              </a:rPr>
              <a:t>(i)</a:t>
            </a:r>
            <a:r>
              <a:rPr i="1" lang="en">
                <a:latin typeface="Georgia"/>
                <a:ea typeface="Georgia"/>
                <a:cs typeface="Georgia"/>
                <a:sym typeface="Georgia"/>
              </a:rPr>
              <a:t>)</a:t>
            </a:r>
            <a:r>
              <a:rPr i="1" lang="en" sz="1800">
                <a:latin typeface="Georgia"/>
                <a:ea typeface="Georgia"/>
                <a:cs typeface="Georgia"/>
                <a:sym typeface="Georgia"/>
              </a:rPr>
              <a:t> </a:t>
            </a:r>
            <a:r>
              <a:rPr lang="en"/>
              <a:t>nearly matches the actual value of </a:t>
            </a:r>
            <a:r>
              <a:rPr i="1" lang="en">
                <a:latin typeface="Georgia"/>
                <a:ea typeface="Georgia"/>
                <a:cs typeface="Georgia"/>
                <a:sym typeface="Georgia"/>
              </a:rPr>
              <a:t>y</a:t>
            </a:r>
            <a:r>
              <a:rPr baseline="30000" i="1" lang="en">
                <a:latin typeface="Georgia"/>
                <a:ea typeface="Georgia"/>
                <a:cs typeface="Georgia"/>
                <a:sym typeface="Georgia"/>
              </a:rPr>
              <a:t>(i)</a:t>
            </a:r>
            <a:r>
              <a:rPr lang="en"/>
              <a:t>, then we find that there is little need to change the parameters</a:t>
            </a:r>
            <a:endParaRPr/>
          </a:p>
          <a:p>
            <a:pPr indent="-317500" lvl="1" marL="914400" rtl="0" algn="l">
              <a:spcBef>
                <a:spcPts val="0"/>
              </a:spcBef>
              <a:spcAft>
                <a:spcPts val="0"/>
              </a:spcAft>
              <a:buSzPts val="1400"/>
              <a:buChar char="-"/>
            </a:pPr>
            <a:r>
              <a:rPr lang="en"/>
              <a:t>in contrast, a larger change to the parameters will be made if our prediction</a:t>
            </a:r>
            <a:r>
              <a:rPr lang="en"/>
              <a:t> </a:t>
            </a:r>
            <a:r>
              <a:rPr i="1" lang="en">
                <a:latin typeface="Georgia"/>
                <a:ea typeface="Georgia"/>
                <a:cs typeface="Georgia"/>
                <a:sym typeface="Georgia"/>
              </a:rPr>
              <a:t>h(x</a:t>
            </a:r>
            <a:r>
              <a:rPr baseline="30000" i="1" lang="en">
                <a:latin typeface="Georgia"/>
                <a:ea typeface="Georgia"/>
                <a:cs typeface="Georgia"/>
                <a:sym typeface="Georgia"/>
              </a:rPr>
              <a:t>(i)</a:t>
            </a:r>
            <a:r>
              <a:rPr i="1" lang="en">
                <a:latin typeface="Georgia"/>
                <a:ea typeface="Georgia"/>
                <a:cs typeface="Georgia"/>
                <a:sym typeface="Georgia"/>
              </a:rPr>
              <a:t>)</a:t>
            </a:r>
            <a:r>
              <a:rPr i="1" lang="en" sz="1800">
                <a:latin typeface="Georgia"/>
                <a:ea typeface="Georgia"/>
                <a:cs typeface="Georgia"/>
                <a:sym typeface="Georgia"/>
              </a:rPr>
              <a:t> </a:t>
            </a:r>
            <a:r>
              <a:rPr lang="en"/>
              <a:t>has a large error (i.e., if it is very far from </a:t>
            </a:r>
            <a:r>
              <a:rPr i="1" lang="en">
                <a:latin typeface="Georgia"/>
                <a:ea typeface="Georgia"/>
                <a:cs typeface="Georgia"/>
                <a:sym typeface="Georgia"/>
              </a:rPr>
              <a:t>y</a:t>
            </a:r>
            <a:r>
              <a:rPr baseline="30000" i="1" lang="en">
                <a:latin typeface="Georgia"/>
                <a:ea typeface="Georgia"/>
                <a:cs typeface="Georgia"/>
                <a:sym typeface="Georgia"/>
              </a:rPr>
              <a:t>(i)</a:t>
            </a:r>
            <a:r>
              <a:rPr lang="en"/>
              <a:t>) </a:t>
            </a:r>
            <a:endParaRPr/>
          </a:p>
          <a:p>
            <a:pPr indent="-342900" lvl="0" marL="457200" rtl="0" algn="l">
              <a:spcBef>
                <a:spcPts val="0"/>
              </a:spcBef>
              <a:spcAft>
                <a:spcPts val="0"/>
              </a:spcAft>
              <a:buSzPts val="1800"/>
              <a:buChar char="-"/>
            </a:pPr>
            <a:r>
              <a:rPr lang="en"/>
              <a:t>Repeat until convergence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Rewrite in a vector format:</a:t>
            </a:r>
            <a:endParaRPr/>
          </a:p>
        </p:txBody>
      </p:sp>
      <p:pic>
        <p:nvPicPr>
          <p:cNvPr id="382" name="Google Shape;382;p65"/>
          <p:cNvPicPr preferRelativeResize="0"/>
          <p:nvPr/>
        </p:nvPicPr>
        <p:blipFill>
          <a:blip r:embed="rId3">
            <a:alphaModFix/>
          </a:blip>
          <a:stretch>
            <a:fillRect/>
          </a:stretch>
        </p:blipFill>
        <p:spPr>
          <a:xfrm>
            <a:off x="2274975" y="3326000"/>
            <a:ext cx="4594050" cy="572700"/>
          </a:xfrm>
          <a:prstGeom prst="rect">
            <a:avLst/>
          </a:prstGeom>
          <a:noFill/>
          <a:ln>
            <a:noFill/>
          </a:ln>
        </p:spPr>
      </p:pic>
      <p:pic>
        <p:nvPicPr>
          <p:cNvPr id="383" name="Google Shape;383;p65"/>
          <p:cNvPicPr preferRelativeResize="0"/>
          <p:nvPr/>
        </p:nvPicPr>
        <p:blipFill>
          <a:blip r:embed="rId4">
            <a:alphaModFix/>
          </a:blip>
          <a:stretch>
            <a:fillRect/>
          </a:stretch>
        </p:blipFill>
        <p:spPr>
          <a:xfrm>
            <a:off x="3795000" y="3898694"/>
            <a:ext cx="2301650" cy="51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LMS update rule</a:t>
            </a:r>
            <a:endParaRPr/>
          </a:p>
        </p:txBody>
      </p:sp>
      <p:pic>
        <p:nvPicPr>
          <p:cNvPr id="389" name="Google Shape;389;p66"/>
          <p:cNvPicPr preferRelativeResize="0"/>
          <p:nvPr/>
        </p:nvPicPr>
        <p:blipFill>
          <a:blip r:embed="rId3">
            <a:alphaModFix/>
          </a:blip>
          <a:stretch>
            <a:fillRect/>
          </a:stretch>
        </p:blipFill>
        <p:spPr>
          <a:xfrm>
            <a:off x="4965347" y="403525"/>
            <a:ext cx="3362100" cy="471875"/>
          </a:xfrm>
          <a:prstGeom prst="rect">
            <a:avLst/>
          </a:prstGeom>
          <a:noFill/>
          <a:ln>
            <a:noFill/>
          </a:ln>
        </p:spPr>
      </p:pic>
      <p:pic>
        <p:nvPicPr>
          <p:cNvPr id="390" name="Google Shape;390;p66"/>
          <p:cNvPicPr preferRelativeResize="0"/>
          <p:nvPr/>
        </p:nvPicPr>
        <p:blipFill>
          <a:blip r:embed="rId4">
            <a:alphaModFix/>
          </a:blip>
          <a:stretch>
            <a:fillRect/>
          </a:stretch>
        </p:blipFill>
        <p:spPr>
          <a:xfrm>
            <a:off x="881950" y="1017725"/>
            <a:ext cx="7380095" cy="382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LMS update rule</a:t>
            </a:r>
            <a:endParaRPr/>
          </a:p>
        </p:txBody>
      </p:sp>
      <p:pic>
        <p:nvPicPr>
          <p:cNvPr id="396" name="Google Shape;396;p67"/>
          <p:cNvPicPr preferRelativeResize="0"/>
          <p:nvPr/>
        </p:nvPicPr>
        <p:blipFill>
          <a:blip r:embed="rId3">
            <a:alphaModFix/>
          </a:blip>
          <a:stretch>
            <a:fillRect/>
          </a:stretch>
        </p:blipFill>
        <p:spPr>
          <a:xfrm>
            <a:off x="407175" y="1091300"/>
            <a:ext cx="7248426" cy="3222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LMS update rule</a:t>
            </a:r>
            <a:endParaRPr/>
          </a:p>
        </p:txBody>
      </p:sp>
      <p:pic>
        <p:nvPicPr>
          <p:cNvPr id="402" name="Google Shape;402;p68"/>
          <p:cNvPicPr preferRelativeResize="0"/>
          <p:nvPr/>
        </p:nvPicPr>
        <p:blipFill rotWithShape="1">
          <a:blip r:embed="rId3">
            <a:alphaModFix/>
          </a:blip>
          <a:srcRect b="79390" l="0" r="0" t="0"/>
          <a:stretch/>
        </p:blipFill>
        <p:spPr>
          <a:xfrm>
            <a:off x="721600" y="1017725"/>
            <a:ext cx="7700800" cy="837150"/>
          </a:xfrm>
          <a:prstGeom prst="rect">
            <a:avLst/>
          </a:prstGeom>
          <a:noFill/>
          <a:ln>
            <a:noFill/>
          </a:ln>
        </p:spPr>
      </p:pic>
      <p:cxnSp>
        <p:nvCxnSpPr>
          <p:cNvPr id="403" name="Google Shape;403;p68"/>
          <p:cNvCxnSpPr/>
          <p:nvPr/>
        </p:nvCxnSpPr>
        <p:spPr>
          <a:xfrm>
            <a:off x="4646650" y="1462125"/>
            <a:ext cx="0" cy="2924400"/>
          </a:xfrm>
          <a:prstGeom prst="straightConnector1">
            <a:avLst/>
          </a:prstGeom>
          <a:noFill/>
          <a:ln cap="flat" cmpd="sng" w="19050">
            <a:solidFill>
              <a:schemeClr val="dk2"/>
            </a:solidFill>
            <a:prstDash val="solid"/>
            <a:round/>
            <a:headEnd len="med" w="med" type="none"/>
            <a:tailEnd len="med" w="med" type="none"/>
          </a:ln>
        </p:spPr>
      </p:cxnSp>
      <p:pic>
        <p:nvPicPr>
          <p:cNvPr id="404" name="Google Shape;404;p68"/>
          <p:cNvPicPr preferRelativeResize="0"/>
          <p:nvPr/>
        </p:nvPicPr>
        <p:blipFill>
          <a:blip r:embed="rId4">
            <a:alphaModFix/>
          </a:blip>
          <a:stretch>
            <a:fillRect/>
          </a:stretch>
        </p:blipFill>
        <p:spPr>
          <a:xfrm>
            <a:off x="435325" y="2018047"/>
            <a:ext cx="3943725" cy="2433850"/>
          </a:xfrm>
          <a:prstGeom prst="rect">
            <a:avLst/>
          </a:prstGeom>
          <a:noFill/>
          <a:ln>
            <a:noFill/>
          </a:ln>
        </p:spPr>
      </p:pic>
      <p:grpSp>
        <p:nvGrpSpPr>
          <p:cNvPr id="405" name="Google Shape;405;p68"/>
          <p:cNvGrpSpPr/>
          <p:nvPr/>
        </p:nvGrpSpPr>
        <p:grpSpPr>
          <a:xfrm>
            <a:off x="4646650" y="1656150"/>
            <a:ext cx="4269125" cy="2864725"/>
            <a:chOff x="4646650" y="1656150"/>
            <a:chExt cx="4269125" cy="2864725"/>
          </a:xfrm>
        </p:grpSpPr>
        <p:pic>
          <p:nvPicPr>
            <p:cNvPr id="406" name="Google Shape;406;p68"/>
            <p:cNvPicPr preferRelativeResize="0"/>
            <p:nvPr/>
          </p:nvPicPr>
          <p:blipFill rotWithShape="1">
            <a:blip r:embed="rId5">
              <a:alphaModFix/>
            </a:blip>
            <a:srcRect b="0" l="14575" r="14977" t="17437"/>
            <a:stretch/>
          </p:blipFill>
          <p:spPr>
            <a:xfrm>
              <a:off x="4869075" y="1949050"/>
              <a:ext cx="3757049" cy="2571825"/>
            </a:xfrm>
            <a:prstGeom prst="rect">
              <a:avLst/>
            </a:prstGeom>
            <a:noFill/>
            <a:ln>
              <a:noFill/>
            </a:ln>
          </p:spPr>
        </p:pic>
        <p:sp>
          <p:nvSpPr>
            <p:cNvPr id="407" name="Google Shape;407;p68"/>
            <p:cNvSpPr txBox="1"/>
            <p:nvPr/>
          </p:nvSpPr>
          <p:spPr>
            <a:xfrm>
              <a:off x="4646650" y="1656150"/>
              <a:ext cx="7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J(</a:t>
              </a:r>
              <a:r>
                <a:rPr i="1" lang="en">
                  <a:solidFill>
                    <a:schemeClr val="dk2"/>
                  </a:solidFill>
                  <a:latin typeface="Georgia"/>
                  <a:ea typeface="Georgia"/>
                  <a:cs typeface="Georgia"/>
                  <a:sym typeface="Georgia"/>
                </a:rPr>
                <a:t>θ</a:t>
              </a:r>
              <a:r>
                <a:rPr baseline="-25000" i="1" lang="en">
                  <a:solidFill>
                    <a:schemeClr val="dk2"/>
                  </a:solidFill>
                  <a:latin typeface="Georgia"/>
                  <a:ea typeface="Georgia"/>
                  <a:cs typeface="Georgia"/>
                  <a:sym typeface="Georgia"/>
                </a:rPr>
                <a:t>1</a:t>
              </a:r>
              <a:r>
                <a:rPr i="1" lang="en">
                  <a:latin typeface="Georgia"/>
                  <a:ea typeface="Georgia"/>
                  <a:cs typeface="Georgia"/>
                  <a:sym typeface="Georgia"/>
                </a:rPr>
                <a:t>)</a:t>
              </a:r>
              <a:endParaRPr i="1">
                <a:latin typeface="Georgia"/>
                <a:ea typeface="Georgia"/>
                <a:cs typeface="Georgia"/>
                <a:sym typeface="Georgia"/>
              </a:endParaRPr>
            </a:p>
          </p:txBody>
        </p:sp>
        <p:sp>
          <p:nvSpPr>
            <p:cNvPr id="408" name="Google Shape;408;p68"/>
            <p:cNvSpPr txBox="1"/>
            <p:nvPr/>
          </p:nvSpPr>
          <p:spPr>
            <a:xfrm>
              <a:off x="4983550" y="2747875"/>
              <a:ext cx="124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D42E12"/>
                  </a:solidFill>
                  <a:latin typeface="Georgia"/>
                  <a:ea typeface="Georgia"/>
                  <a:cs typeface="Georgia"/>
                  <a:sym typeface="Georgia"/>
                </a:rPr>
                <a:t>⛛</a:t>
              </a:r>
              <a:r>
                <a:rPr i="1" lang="en">
                  <a:solidFill>
                    <a:srgbClr val="D42E12"/>
                  </a:solidFill>
                  <a:latin typeface="Georgia"/>
                  <a:ea typeface="Georgia"/>
                  <a:cs typeface="Georgia"/>
                  <a:sym typeface="Georgia"/>
                </a:rPr>
                <a:t>J(θ</a:t>
              </a:r>
              <a:r>
                <a:rPr baseline="-25000" i="1" lang="en">
                  <a:solidFill>
                    <a:srgbClr val="D42E12"/>
                  </a:solidFill>
                  <a:latin typeface="Georgia"/>
                  <a:ea typeface="Georgia"/>
                  <a:cs typeface="Georgia"/>
                  <a:sym typeface="Georgia"/>
                </a:rPr>
                <a:t>1</a:t>
              </a:r>
              <a:r>
                <a:rPr i="1" lang="en">
                  <a:solidFill>
                    <a:srgbClr val="D42E12"/>
                  </a:solidFill>
                  <a:latin typeface="Georgia"/>
                  <a:ea typeface="Georgia"/>
                  <a:cs typeface="Georgia"/>
                  <a:sym typeface="Georgia"/>
                </a:rPr>
                <a:t>)&lt;</a:t>
              </a:r>
              <a:r>
                <a:rPr i="1" lang="en">
                  <a:solidFill>
                    <a:srgbClr val="D42E12"/>
                  </a:solidFill>
                </a:rPr>
                <a:t>0</a:t>
              </a:r>
              <a:endParaRPr i="1">
                <a:solidFill>
                  <a:srgbClr val="D42E12"/>
                </a:solidFill>
              </a:endParaRPr>
            </a:p>
            <a:p>
              <a:pPr indent="0" lvl="0" marL="0" rtl="0" algn="l">
                <a:spcBef>
                  <a:spcPts val="0"/>
                </a:spcBef>
                <a:spcAft>
                  <a:spcPts val="0"/>
                </a:spcAft>
                <a:buNone/>
              </a:pPr>
              <a:r>
                <a:rPr i="1" lang="en">
                  <a:solidFill>
                    <a:srgbClr val="D42E12"/>
                  </a:solidFill>
                </a:rPr>
                <a:t>Negative gradient</a:t>
              </a:r>
              <a:endParaRPr i="1">
                <a:solidFill>
                  <a:srgbClr val="D42E12"/>
                </a:solidFill>
              </a:endParaRPr>
            </a:p>
          </p:txBody>
        </p:sp>
        <p:sp>
          <p:nvSpPr>
            <p:cNvPr id="409" name="Google Shape;409;p68"/>
            <p:cNvSpPr txBox="1"/>
            <p:nvPr/>
          </p:nvSpPr>
          <p:spPr>
            <a:xfrm>
              <a:off x="7667475" y="2747863"/>
              <a:ext cx="124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D42E12"/>
                  </a:solidFill>
                  <a:latin typeface="Georgia"/>
                  <a:ea typeface="Georgia"/>
                  <a:cs typeface="Georgia"/>
                  <a:sym typeface="Georgia"/>
                </a:rPr>
                <a:t>⛛J(θ</a:t>
              </a:r>
              <a:r>
                <a:rPr baseline="-25000" i="1" lang="en">
                  <a:solidFill>
                    <a:srgbClr val="D42E12"/>
                  </a:solidFill>
                  <a:latin typeface="Georgia"/>
                  <a:ea typeface="Georgia"/>
                  <a:cs typeface="Georgia"/>
                  <a:sym typeface="Georgia"/>
                </a:rPr>
                <a:t>1</a:t>
              </a:r>
              <a:r>
                <a:rPr i="1" lang="en">
                  <a:solidFill>
                    <a:srgbClr val="D42E12"/>
                  </a:solidFill>
                  <a:latin typeface="Georgia"/>
                  <a:ea typeface="Georgia"/>
                  <a:cs typeface="Georgia"/>
                  <a:sym typeface="Georgia"/>
                </a:rPr>
                <a:t>)&gt;</a:t>
              </a:r>
              <a:r>
                <a:rPr i="1" lang="en">
                  <a:solidFill>
                    <a:srgbClr val="D42E12"/>
                  </a:solidFill>
                </a:rPr>
                <a:t>0</a:t>
              </a:r>
              <a:endParaRPr i="1">
                <a:solidFill>
                  <a:srgbClr val="D42E12"/>
                </a:solidFill>
              </a:endParaRPr>
            </a:p>
            <a:p>
              <a:pPr indent="0" lvl="0" marL="0" rtl="0" algn="l">
                <a:spcBef>
                  <a:spcPts val="0"/>
                </a:spcBef>
                <a:spcAft>
                  <a:spcPts val="0"/>
                </a:spcAft>
                <a:buNone/>
              </a:pPr>
              <a:r>
                <a:rPr i="1" lang="en">
                  <a:solidFill>
                    <a:srgbClr val="D42E12"/>
                  </a:solidFill>
                </a:rPr>
                <a:t>Positive gradient</a:t>
              </a:r>
              <a:endParaRPr i="1">
                <a:solidFill>
                  <a:srgbClr val="D42E12"/>
                </a:solidFill>
              </a:endParaRPr>
            </a:p>
          </p:txBody>
        </p:sp>
        <p:sp>
          <p:nvSpPr>
            <p:cNvPr id="410" name="Google Shape;410;p68"/>
            <p:cNvSpPr txBox="1"/>
            <p:nvPr/>
          </p:nvSpPr>
          <p:spPr>
            <a:xfrm>
              <a:off x="5584950" y="3690500"/>
              <a:ext cx="232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eorgia"/>
                  <a:ea typeface="Georgia"/>
                  <a:cs typeface="Georgia"/>
                  <a:sym typeface="Georgia"/>
                </a:rPr>
                <a:t>m</a:t>
              </a:r>
              <a:r>
                <a:rPr i="1" lang="en">
                  <a:solidFill>
                    <a:schemeClr val="accent2"/>
                  </a:solidFill>
                  <a:latin typeface="Georgia"/>
                  <a:ea typeface="Georgia"/>
                  <a:cs typeface="Georgia"/>
                  <a:sym typeface="Georgia"/>
                </a:rPr>
                <a:t>inimum: </a:t>
              </a:r>
              <a:r>
                <a:rPr i="1" lang="en">
                  <a:solidFill>
                    <a:schemeClr val="accent2"/>
                  </a:solidFill>
                  <a:latin typeface="Georgia"/>
                  <a:ea typeface="Georgia"/>
                  <a:cs typeface="Georgia"/>
                  <a:sym typeface="Georgia"/>
                </a:rPr>
                <a:t>⛛J(θ</a:t>
              </a:r>
              <a:r>
                <a:rPr baseline="-25000" i="1" lang="en">
                  <a:solidFill>
                    <a:schemeClr val="accent2"/>
                  </a:solidFill>
                  <a:latin typeface="Georgia"/>
                  <a:ea typeface="Georgia"/>
                  <a:cs typeface="Georgia"/>
                  <a:sym typeface="Georgia"/>
                </a:rPr>
                <a:t>1</a:t>
              </a:r>
              <a:r>
                <a:rPr i="1" lang="en">
                  <a:solidFill>
                    <a:schemeClr val="accent2"/>
                  </a:solidFill>
                  <a:latin typeface="Georgia"/>
                  <a:ea typeface="Georgia"/>
                  <a:cs typeface="Georgia"/>
                  <a:sym typeface="Georgia"/>
                </a:rPr>
                <a:t>)=</a:t>
              </a:r>
              <a:r>
                <a:rPr i="1" lang="en">
                  <a:solidFill>
                    <a:schemeClr val="accent2"/>
                  </a:solidFill>
                </a:rPr>
                <a:t>0</a:t>
              </a:r>
              <a:endParaRPr i="1">
                <a:solidFill>
                  <a:schemeClr val="accent2"/>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LMS update rule</a:t>
            </a:r>
            <a:endParaRPr/>
          </a:p>
          <a:p>
            <a:pPr indent="0" lvl="0" marL="0" rtl="0" algn="l">
              <a:spcBef>
                <a:spcPts val="0"/>
              </a:spcBef>
              <a:spcAft>
                <a:spcPts val="0"/>
              </a:spcAft>
              <a:buNone/>
            </a:pPr>
            <a:r>
              <a:t/>
            </a:r>
            <a:endParaRPr/>
          </a:p>
        </p:txBody>
      </p:sp>
      <p:sp>
        <p:nvSpPr>
          <p:cNvPr id="416" name="Google Shape;416;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7" name="Google Shape;417;p69"/>
          <p:cNvPicPr preferRelativeResize="0"/>
          <p:nvPr/>
        </p:nvPicPr>
        <p:blipFill>
          <a:blip r:embed="rId3">
            <a:alphaModFix/>
          </a:blip>
          <a:stretch>
            <a:fillRect/>
          </a:stretch>
        </p:blipFill>
        <p:spPr>
          <a:xfrm>
            <a:off x="2205025" y="1126025"/>
            <a:ext cx="4733925" cy="3714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LMS update rule</a:t>
            </a:r>
            <a:endParaRPr/>
          </a:p>
          <a:p>
            <a:pPr indent="0" lvl="0" marL="0" rtl="0" algn="l">
              <a:spcBef>
                <a:spcPts val="0"/>
              </a:spcBef>
              <a:spcAft>
                <a:spcPts val="0"/>
              </a:spcAft>
              <a:buNone/>
            </a:pPr>
            <a:r>
              <a:t/>
            </a:r>
            <a:endParaRPr/>
          </a:p>
        </p:txBody>
      </p:sp>
      <p:pic>
        <p:nvPicPr>
          <p:cNvPr id="423" name="Google Shape;423;p70"/>
          <p:cNvPicPr preferRelativeResize="0"/>
          <p:nvPr/>
        </p:nvPicPr>
        <p:blipFill>
          <a:blip r:embed="rId3">
            <a:alphaModFix/>
          </a:blip>
          <a:stretch>
            <a:fillRect/>
          </a:stretch>
        </p:blipFill>
        <p:spPr>
          <a:xfrm>
            <a:off x="766550" y="1854875"/>
            <a:ext cx="3491826" cy="2618874"/>
          </a:xfrm>
          <a:prstGeom prst="rect">
            <a:avLst/>
          </a:prstGeom>
          <a:noFill/>
          <a:ln>
            <a:noFill/>
          </a:ln>
        </p:spPr>
      </p:pic>
      <p:pic>
        <p:nvPicPr>
          <p:cNvPr id="424" name="Google Shape;424;p70"/>
          <p:cNvPicPr preferRelativeResize="0"/>
          <p:nvPr/>
        </p:nvPicPr>
        <p:blipFill rotWithShape="1">
          <a:blip r:embed="rId4">
            <a:alphaModFix/>
          </a:blip>
          <a:srcRect b="79390" l="0" r="0" t="0"/>
          <a:stretch/>
        </p:blipFill>
        <p:spPr>
          <a:xfrm>
            <a:off x="721600" y="1017725"/>
            <a:ext cx="7700800" cy="837150"/>
          </a:xfrm>
          <a:prstGeom prst="rect">
            <a:avLst/>
          </a:prstGeom>
          <a:noFill/>
          <a:ln>
            <a:noFill/>
          </a:ln>
        </p:spPr>
      </p:pic>
      <p:cxnSp>
        <p:nvCxnSpPr>
          <p:cNvPr id="425" name="Google Shape;425;p70"/>
          <p:cNvCxnSpPr/>
          <p:nvPr/>
        </p:nvCxnSpPr>
        <p:spPr>
          <a:xfrm>
            <a:off x="4646650" y="1462125"/>
            <a:ext cx="0" cy="2924400"/>
          </a:xfrm>
          <a:prstGeom prst="straightConnector1">
            <a:avLst/>
          </a:prstGeom>
          <a:noFill/>
          <a:ln cap="flat" cmpd="sng" w="19050">
            <a:solidFill>
              <a:schemeClr val="dk2"/>
            </a:solidFill>
            <a:prstDash val="solid"/>
            <a:round/>
            <a:headEnd len="med" w="med" type="none"/>
            <a:tailEnd len="med" w="med" type="none"/>
          </a:ln>
        </p:spPr>
      </p:cxnSp>
      <p:pic>
        <p:nvPicPr>
          <p:cNvPr id="426" name="Google Shape;426;p70"/>
          <p:cNvPicPr preferRelativeResize="0"/>
          <p:nvPr/>
        </p:nvPicPr>
        <p:blipFill>
          <a:blip r:embed="rId5">
            <a:alphaModFix/>
          </a:blip>
          <a:stretch>
            <a:fillRect/>
          </a:stretch>
        </p:blipFill>
        <p:spPr>
          <a:xfrm>
            <a:off x="4981625" y="1915538"/>
            <a:ext cx="3330060" cy="2497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 2</a:t>
            </a:r>
            <a:endParaRPr/>
          </a:p>
        </p:txBody>
      </p:sp>
      <p:sp>
        <p:nvSpPr>
          <p:cNvPr id="287" name="Google Shape;287;p53"/>
          <p:cNvSpPr txBox="1"/>
          <p:nvPr>
            <p:ph idx="1" type="body"/>
          </p:nvPr>
        </p:nvSpPr>
        <p:spPr>
          <a:xfrm>
            <a:off x="311700" y="1389600"/>
            <a:ext cx="52425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General linear Models. </a:t>
            </a:r>
            <a:endParaRPr/>
          </a:p>
          <a:p>
            <a:pPr indent="0" lvl="0" marL="0" rtl="0" algn="l">
              <a:spcBef>
                <a:spcPts val="1600"/>
              </a:spcBef>
              <a:spcAft>
                <a:spcPts val="0"/>
              </a:spcAft>
              <a:buNone/>
            </a:pPr>
            <a:r>
              <a:rPr lang="en"/>
              <a:t>Model Fitting: Training/Testing/Validation. </a:t>
            </a:r>
            <a:endParaRPr/>
          </a:p>
          <a:p>
            <a:pPr indent="0" lvl="0" marL="0" rtl="0" algn="l">
              <a:spcBef>
                <a:spcPts val="1600"/>
              </a:spcBef>
              <a:spcAft>
                <a:spcPts val="0"/>
              </a:spcAft>
              <a:buNone/>
            </a:pPr>
            <a:r>
              <a:rPr lang="en"/>
              <a:t>Confusion Matrix. Receiver Operating Characteristic. </a:t>
            </a:r>
            <a:endParaRPr/>
          </a:p>
          <a:p>
            <a:pPr indent="0" lvl="0" marL="0" rtl="0" algn="l">
              <a:spcBef>
                <a:spcPts val="1600"/>
              </a:spcBef>
              <a:spcAft>
                <a:spcPts val="0"/>
              </a:spcAft>
              <a:buNone/>
            </a:pPr>
            <a:r>
              <a:rPr lang="en"/>
              <a:t>Logistic regression. </a:t>
            </a:r>
            <a:endParaRPr/>
          </a:p>
          <a:p>
            <a:pPr indent="0" lvl="0" marL="0" rtl="0" algn="l">
              <a:spcBef>
                <a:spcPts val="1600"/>
              </a:spcBef>
              <a:spcAft>
                <a:spcPts val="0"/>
              </a:spcAft>
              <a:buNone/>
            </a:pPr>
            <a:r>
              <a:rPr lang="en"/>
              <a:t>Newton's Method. </a:t>
            </a:r>
            <a:endParaRPr/>
          </a:p>
          <a:p>
            <a:pPr indent="0" lvl="0" marL="0" rtl="0" algn="l">
              <a:spcBef>
                <a:spcPts val="1600"/>
              </a:spcBef>
              <a:spcAft>
                <a:spcPts val="0"/>
              </a:spcAft>
              <a:buNone/>
            </a:pPr>
            <a:r>
              <a:rPr lang="en"/>
              <a:t>Probability Review.</a:t>
            </a:r>
            <a:endParaRPr/>
          </a:p>
          <a:p>
            <a:pPr indent="0" lvl="0" marL="0" rtl="0" algn="l">
              <a:spcBef>
                <a:spcPts val="1600"/>
              </a:spcBef>
              <a:spcAft>
                <a:spcPts val="1600"/>
              </a:spcAft>
              <a:buNone/>
            </a:pPr>
            <a:r>
              <a:rPr lang="en"/>
              <a:t>Weighted Least Squares.</a:t>
            </a:r>
            <a:endParaRPr/>
          </a:p>
        </p:txBody>
      </p:sp>
      <p:pic>
        <p:nvPicPr>
          <p:cNvPr id="288" name="Google Shape;288;p53"/>
          <p:cNvPicPr preferRelativeResize="0"/>
          <p:nvPr/>
        </p:nvPicPr>
        <p:blipFill>
          <a:blip r:embed="rId3">
            <a:alphaModFix/>
          </a:blip>
          <a:stretch>
            <a:fillRect/>
          </a:stretch>
        </p:blipFill>
        <p:spPr>
          <a:xfrm>
            <a:off x="5706600" y="152400"/>
            <a:ext cx="3051234" cy="48387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LMS update rule</a:t>
            </a:r>
            <a:endParaRPr/>
          </a:p>
          <a:p>
            <a:pPr indent="0" lvl="0" marL="0" rtl="0" algn="l">
              <a:spcBef>
                <a:spcPts val="0"/>
              </a:spcBef>
              <a:spcAft>
                <a:spcPts val="0"/>
              </a:spcAft>
              <a:buNone/>
            </a:pPr>
            <a:r>
              <a:t/>
            </a:r>
            <a:endParaRPr/>
          </a:p>
        </p:txBody>
      </p:sp>
      <p:pic>
        <p:nvPicPr>
          <p:cNvPr id="432" name="Google Shape;432;p71"/>
          <p:cNvPicPr preferRelativeResize="0"/>
          <p:nvPr/>
        </p:nvPicPr>
        <p:blipFill rotWithShape="1">
          <a:blip r:embed="rId3">
            <a:alphaModFix/>
          </a:blip>
          <a:srcRect b="79390" l="0" r="0" t="0"/>
          <a:stretch/>
        </p:blipFill>
        <p:spPr>
          <a:xfrm>
            <a:off x="721600" y="1017725"/>
            <a:ext cx="7700800" cy="837150"/>
          </a:xfrm>
          <a:prstGeom prst="rect">
            <a:avLst/>
          </a:prstGeom>
          <a:noFill/>
          <a:ln>
            <a:noFill/>
          </a:ln>
        </p:spPr>
      </p:pic>
      <p:cxnSp>
        <p:nvCxnSpPr>
          <p:cNvPr id="433" name="Google Shape;433;p71"/>
          <p:cNvCxnSpPr/>
          <p:nvPr/>
        </p:nvCxnSpPr>
        <p:spPr>
          <a:xfrm>
            <a:off x="4646650" y="1462125"/>
            <a:ext cx="0" cy="2924400"/>
          </a:xfrm>
          <a:prstGeom prst="straightConnector1">
            <a:avLst/>
          </a:prstGeom>
          <a:noFill/>
          <a:ln cap="flat" cmpd="sng" w="19050">
            <a:solidFill>
              <a:schemeClr val="dk2"/>
            </a:solidFill>
            <a:prstDash val="solid"/>
            <a:round/>
            <a:headEnd len="med" w="med" type="none"/>
            <a:tailEnd len="med" w="med" type="none"/>
          </a:ln>
        </p:spPr>
      </p:cxnSp>
      <p:pic>
        <p:nvPicPr>
          <p:cNvPr id="434" name="Google Shape;434;p71"/>
          <p:cNvPicPr preferRelativeResize="0"/>
          <p:nvPr/>
        </p:nvPicPr>
        <p:blipFill>
          <a:blip r:embed="rId4">
            <a:alphaModFix/>
          </a:blip>
          <a:stretch>
            <a:fillRect/>
          </a:stretch>
        </p:blipFill>
        <p:spPr>
          <a:xfrm>
            <a:off x="761825" y="1873025"/>
            <a:ext cx="3510951" cy="2633224"/>
          </a:xfrm>
          <a:prstGeom prst="rect">
            <a:avLst/>
          </a:prstGeom>
          <a:noFill/>
          <a:ln>
            <a:noFill/>
          </a:ln>
        </p:spPr>
      </p:pic>
      <p:pic>
        <p:nvPicPr>
          <p:cNvPr id="435" name="Google Shape;435;p71"/>
          <p:cNvPicPr preferRelativeResize="0"/>
          <p:nvPr/>
        </p:nvPicPr>
        <p:blipFill>
          <a:blip r:embed="rId5">
            <a:alphaModFix/>
          </a:blip>
          <a:stretch>
            <a:fillRect/>
          </a:stretch>
        </p:blipFill>
        <p:spPr>
          <a:xfrm>
            <a:off x="4911451" y="1907900"/>
            <a:ext cx="3510951" cy="26332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LMS update rule</a:t>
            </a:r>
            <a:endParaRPr/>
          </a:p>
          <a:p>
            <a:pPr indent="0" lvl="0" marL="0" rtl="0" algn="l">
              <a:spcBef>
                <a:spcPts val="0"/>
              </a:spcBef>
              <a:spcAft>
                <a:spcPts val="0"/>
              </a:spcAft>
              <a:buNone/>
            </a:pPr>
            <a:r>
              <a:t/>
            </a:r>
            <a:endParaRPr/>
          </a:p>
        </p:txBody>
      </p:sp>
      <p:pic>
        <p:nvPicPr>
          <p:cNvPr id="441" name="Google Shape;441;p72"/>
          <p:cNvPicPr preferRelativeResize="0"/>
          <p:nvPr/>
        </p:nvPicPr>
        <p:blipFill rotWithShape="1">
          <a:blip r:embed="rId3">
            <a:alphaModFix/>
          </a:blip>
          <a:srcRect b="79390" l="0" r="0" t="0"/>
          <a:stretch/>
        </p:blipFill>
        <p:spPr>
          <a:xfrm>
            <a:off x="721600" y="1017725"/>
            <a:ext cx="7700800" cy="837150"/>
          </a:xfrm>
          <a:prstGeom prst="rect">
            <a:avLst/>
          </a:prstGeom>
          <a:noFill/>
          <a:ln>
            <a:noFill/>
          </a:ln>
        </p:spPr>
      </p:pic>
      <p:cxnSp>
        <p:nvCxnSpPr>
          <p:cNvPr id="442" name="Google Shape;442;p72"/>
          <p:cNvCxnSpPr/>
          <p:nvPr/>
        </p:nvCxnSpPr>
        <p:spPr>
          <a:xfrm>
            <a:off x="4646650" y="1462125"/>
            <a:ext cx="0" cy="2924400"/>
          </a:xfrm>
          <a:prstGeom prst="straightConnector1">
            <a:avLst/>
          </a:prstGeom>
          <a:noFill/>
          <a:ln cap="flat" cmpd="sng" w="19050">
            <a:solidFill>
              <a:schemeClr val="dk2"/>
            </a:solidFill>
            <a:prstDash val="solid"/>
            <a:round/>
            <a:headEnd len="med" w="med" type="none"/>
            <a:tailEnd len="med" w="med" type="none"/>
          </a:ln>
        </p:spPr>
      </p:cxnSp>
      <p:pic>
        <p:nvPicPr>
          <p:cNvPr id="443" name="Google Shape;443;p72"/>
          <p:cNvPicPr preferRelativeResize="0"/>
          <p:nvPr/>
        </p:nvPicPr>
        <p:blipFill>
          <a:blip r:embed="rId4">
            <a:alphaModFix/>
          </a:blip>
          <a:stretch>
            <a:fillRect/>
          </a:stretch>
        </p:blipFill>
        <p:spPr>
          <a:xfrm>
            <a:off x="813875" y="2007275"/>
            <a:ext cx="3316950" cy="2487726"/>
          </a:xfrm>
          <a:prstGeom prst="rect">
            <a:avLst/>
          </a:prstGeom>
          <a:noFill/>
          <a:ln>
            <a:noFill/>
          </a:ln>
        </p:spPr>
      </p:pic>
      <p:pic>
        <p:nvPicPr>
          <p:cNvPr id="444" name="Google Shape;444;p72"/>
          <p:cNvPicPr preferRelativeResize="0"/>
          <p:nvPr/>
        </p:nvPicPr>
        <p:blipFill>
          <a:blip r:embed="rId5">
            <a:alphaModFix/>
          </a:blip>
          <a:stretch>
            <a:fillRect/>
          </a:stretch>
        </p:blipFill>
        <p:spPr>
          <a:xfrm>
            <a:off x="4870251" y="2023713"/>
            <a:ext cx="3273126" cy="245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LMS update rule</a:t>
            </a:r>
            <a:endParaRPr/>
          </a:p>
          <a:p>
            <a:pPr indent="0" lvl="0" marL="0" rtl="0" algn="l">
              <a:spcBef>
                <a:spcPts val="0"/>
              </a:spcBef>
              <a:spcAft>
                <a:spcPts val="0"/>
              </a:spcAft>
              <a:buNone/>
            </a:pPr>
            <a:r>
              <a:t/>
            </a:r>
            <a:endParaRPr/>
          </a:p>
        </p:txBody>
      </p:sp>
      <p:pic>
        <p:nvPicPr>
          <p:cNvPr id="450" name="Google Shape;450;p73"/>
          <p:cNvPicPr preferRelativeResize="0"/>
          <p:nvPr/>
        </p:nvPicPr>
        <p:blipFill rotWithShape="1">
          <a:blip r:embed="rId3">
            <a:alphaModFix/>
          </a:blip>
          <a:srcRect b="79390" l="0" r="0" t="0"/>
          <a:stretch/>
        </p:blipFill>
        <p:spPr>
          <a:xfrm>
            <a:off x="721600" y="1017725"/>
            <a:ext cx="7700800" cy="837150"/>
          </a:xfrm>
          <a:prstGeom prst="rect">
            <a:avLst/>
          </a:prstGeom>
          <a:noFill/>
          <a:ln>
            <a:noFill/>
          </a:ln>
        </p:spPr>
      </p:pic>
      <p:cxnSp>
        <p:nvCxnSpPr>
          <p:cNvPr id="451" name="Google Shape;451;p73"/>
          <p:cNvCxnSpPr/>
          <p:nvPr/>
        </p:nvCxnSpPr>
        <p:spPr>
          <a:xfrm>
            <a:off x="4646650" y="1462125"/>
            <a:ext cx="0" cy="2924400"/>
          </a:xfrm>
          <a:prstGeom prst="straightConnector1">
            <a:avLst/>
          </a:prstGeom>
          <a:noFill/>
          <a:ln cap="flat" cmpd="sng" w="19050">
            <a:solidFill>
              <a:schemeClr val="dk2"/>
            </a:solidFill>
            <a:prstDash val="solid"/>
            <a:round/>
            <a:headEnd len="med" w="med" type="none"/>
            <a:tailEnd len="med" w="med" type="none"/>
          </a:ln>
        </p:spPr>
      </p:cxnSp>
      <p:pic>
        <p:nvPicPr>
          <p:cNvPr id="452" name="Google Shape;452;p73"/>
          <p:cNvPicPr preferRelativeResize="0"/>
          <p:nvPr/>
        </p:nvPicPr>
        <p:blipFill>
          <a:blip r:embed="rId4">
            <a:alphaModFix/>
          </a:blip>
          <a:stretch>
            <a:fillRect/>
          </a:stretch>
        </p:blipFill>
        <p:spPr>
          <a:xfrm>
            <a:off x="785475" y="2007275"/>
            <a:ext cx="3345351" cy="2509025"/>
          </a:xfrm>
          <a:prstGeom prst="rect">
            <a:avLst/>
          </a:prstGeom>
          <a:noFill/>
          <a:ln>
            <a:noFill/>
          </a:ln>
        </p:spPr>
      </p:pic>
      <p:pic>
        <p:nvPicPr>
          <p:cNvPr id="453" name="Google Shape;453;p73"/>
          <p:cNvPicPr preferRelativeResize="0"/>
          <p:nvPr/>
        </p:nvPicPr>
        <p:blipFill>
          <a:blip r:embed="rId5">
            <a:alphaModFix/>
          </a:blip>
          <a:stretch>
            <a:fillRect/>
          </a:stretch>
        </p:blipFill>
        <p:spPr>
          <a:xfrm>
            <a:off x="4983500" y="1949500"/>
            <a:ext cx="3345351" cy="25090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459" name="Google Shape;459;p74"/>
          <p:cNvSpPr txBox="1"/>
          <p:nvPr>
            <p:ph idx="1" type="body"/>
          </p:nvPr>
        </p:nvSpPr>
        <p:spPr>
          <a:xfrm>
            <a:off x="311700" y="1152475"/>
            <a:ext cx="548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some function </a:t>
            </a:r>
            <a:r>
              <a:rPr i="1" lang="en">
                <a:solidFill>
                  <a:schemeClr val="dk1"/>
                </a:solidFill>
                <a:latin typeface="Georgia"/>
                <a:ea typeface="Georgia"/>
                <a:cs typeface="Georgia"/>
                <a:sym typeface="Georgia"/>
              </a:rPr>
              <a:t>J(</a:t>
            </a:r>
            <a:r>
              <a:rPr i="1" lang="en">
                <a:latin typeface="Georgia"/>
                <a:ea typeface="Georgia"/>
                <a:cs typeface="Georgia"/>
                <a:sym typeface="Georgia"/>
              </a:rPr>
              <a:t>θ</a:t>
            </a:r>
            <a:r>
              <a:rPr baseline="-25000" i="1" lang="en">
                <a:latin typeface="Georgia"/>
                <a:ea typeface="Georgia"/>
                <a:cs typeface="Georgia"/>
                <a:sym typeface="Georgia"/>
              </a:rPr>
              <a:t>0, </a:t>
            </a:r>
            <a:r>
              <a:rPr i="1" lang="en">
                <a:latin typeface="Georgia"/>
                <a:ea typeface="Georgia"/>
                <a:cs typeface="Georgia"/>
                <a:sym typeface="Georgia"/>
              </a:rPr>
              <a:t>θ</a:t>
            </a:r>
            <a:r>
              <a:rPr baseline="-25000" i="1" lang="en">
                <a:latin typeface="Georgia"/>
                <a:ea typeface="Georgia"/>
                <a:cs typeface="Georgia"/>
                <a:sym typeface="Georgia"/>
              </a:rPr>
              <a:t>1</a:t>
            </a:r>
            <a:r>
              <a:rPr i="1" lang="en">
                <a:solidFill>
                  <a:schemeClr val="dk1"/>
                </a:solidFill>
                <a:latin typeface="Georgia"/>
                <a:ea typeface="Georgia"/>
                <a:cs typeface="Georgia"/>
                <a:sym typeface="Georgia"/>
              </a:rPr>
              <a:t>)</a:t>
            </a:r>
            <a:endParaRPr i="1">
              <a:solidFill>
                <a:schemeClr val="dk1"/>
              </a:solidFill>
              <a:latin typeface="Georgia"/>
              <a:ea typeface="Georgia"/>
              <a:cs typeface="Georgia"/>
              <a:sym typeface="Georgia"/>
            </a:endParaRPr>
          </a:p>
          <a:p>
            <a:pPr indent="0" lvl="0" marL="0" rtl="0" algn="l">
              <a:spcBef>
                <a:spcPts val="1600"/>
              </a:spcBef>
              <a:spcAft>
                <a:spcPts val="0"/>
              </a:spcAft>
              <a:buNone/>
            </a:pPr>
            <a:r>
              <a:rPr lang="en">
                <a:solidFill>
                  <a:schemeClr val="dk1"/>
                </a:solidFill>
              </a:rPr>
              <a:t>Want </a:t>
            </a:r>
            <a:r>
              <a:rPr i="1" lang="en">
                <a:solidFill>
                  <a:schemeClr val="dk1"/>
                </a:solidFill>
                <a:latin typeface="Georgia"/>
                <a:ea typeface="Georgia"/>
                <a:cs typeface="Georgia"/>
                <a:sym typeface="Georgia"/>
              </a:rPr>
              <a:t>min</a:t>
            </a:r>
            <a:r>
              <a:rPr baseline="-25000" i="1" lang="en">
                <a:latin typeface="Georgia"/>
                <a:ea typeface="Georgia"/>
                <a:cs typeface="Georgia"/>
                <a:sym typeface="Georgia"/>
              </a:rPr>
              <a:t>θ0, θ1</a:t>
            </a:r>
            <a:r>
              <a:rPr i="1" lang="en">
                <a:solidFill>
                  <a:schemeClr val="dk1"/>
                </a:solidFill>
              </a:rPr>
              <a:t> </a:t>
            </a:r>
            <a:r>
              <a:rPr i="1" lang="en">
                <a:solidFill>
                  <a:schemeClr val="dk1"/>
                </a:solidFill>
                <a:latin typeface="Georgia"/>
                <a:ea typeface="Georgia"/>
                <a:cs typeface="Georgia"/>
                <a:sym typeface="Georgia"/>
              </a:rPr>
              <a:t>J(</a:t>
            </a:r>
            <a:r>
              <a:rPr i="1" lang="en">
                <a:latin typeface="Georgia"/>
                <a:ea typeface="Georgia"/>
                <a:cs typeface="Georgia"/>
                <a:sym typeface="Georgia"/>
              </a:rPr>
              <a:t>θ</a:t>
            </a:r>
            <a:r>
              <a:rPr baseline="-25000" i="1" lang="en">
                <a:latin typeface="Georgia"/>
                <a:ea typeface="Georgia"/>
                <a:cs typeface="Georgia"/>
                <a:sym typeface="Georgia"/>
              </a:rPr>
              <a:t>0, </a:t>
            </a:r>
            <a:r>
              <a:rPr i="1" lang="en">
                <a:latin typeface="Georgia"/>
                <a:ea typeface="Georgia"/>
                <a:cs typeface="Georgia"/>
                <a:sym typeface="Georgia"/>
              </a:rPr>
              <a:t>θ</a:t>
            </a:r>
            <a:r>
              <a:rPr baseline="-25000" i="1" lang="en">
                <a:latin typeface="Georgia"/>
                <a:ea typeface="Georgia"/>
                <a:cs typeface="Georgia"/>
                <a:sym typeface="Georgia"/>
              </a:rPr>
              <a:t>1</a:t>
            </a:r>
            <a:r>
              <a:rPr i="1" lang="en">
                <a:solidFill>
                  <a:schemeClr val="dk1"/>
                </a:solidFill>
                <a:latin typeface="Georgia"/>
                <a:ea typeface="Georgia"/>
                <a:cs typeface="Georgia"/>
                <a:sym typeface="Georgia"/>
              </a:rPr>
              <a:t>)</a:t>
            </a:r>
            <a:endParaRPr i="1">
              <a:solidFill>
                <a:schemeClr val="dk1"/>
              </a:solidFill>
              <a:latin typeface="Georgia"/>
              <a:ea typeface="Georgia"/>
              <a:cs typeface="Georgia"/>
              <a:sym typeface="Georgia"/>
            </a:endParaRPr>
          </a:p>
          <a:p>
            <a:pPr indent="0" lvl="0" marL="0" rtl="0" algn="l">
              <a:spcBef>
                <a:spcPts val="1600"/>
              </a:spcBef>
              <a:spcAft>
                <a:spcPts val="0"/>
              </a:spcAft>
              <a:buNone/>
            </a:pPr>
            <a:r>
              <a:rPr lang="en">
                <a:solidFill>
                  <a:schemeClr val="dk1"/>
                </a:solidFill>
              </a:rPr>
              <a:t>Outline:</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Start with some (</a:t>
            </a:r>
            <a:r>
              <a:rPr i="1" lang="en">
                <a:latin typeface="Georgia"/>
                <a:ea typeface="Georgia"/>
                <a:cs typeface="Georgia"/>
                <a:sym typeface="Georgia"/>
              </a:rPr>
              <a:t>θ</a:t>
            </a:r>
            <a:r>
              <a:rPr baseline="-25000" i="1" lang="en">
                <a:latin typeface="Georgia"/>
                <a:ea typeface="Georgia"/>
                <a:cs typeface="Georgia"/>
                <a:sym typeface="Georgia"/>
              </a:rPr>
              <a:t>0, </a:t>
            </a:r>
            <a:r>
              <a:rPr i="1" lang="en">
                <a:latin typeface="Georgia"/>
                <a:ea typeface="Georgia"/>
                <a:cs typeface="Georgia"/>
                <a:sym typeface="Georgia"/>
              </a:rPr>
              <a:t>θ</a:t>
            </a:r>
            <a:r>
              <a:rPr baseline="-25000" i="1" lang="en">
                <a:latin typeface="Georgia"/>
                <a:ea typeface="Georgia"/>
                <a:cs typeface="Georgia"/>
                <a:sym typeface="Georgia"/>
              </a:rPr>
              <a:t>1</a:t>
            </a:r>
            <a:r>
              <a:rPr lang="en">
                <a:solidFill>
                  <a:schemeClr val="dk1"/>
                </a:solidFill>
              </a:rPr>
              <a:t>), could be random values or just (0,0)</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Keep changing (</a:t>
            </a:r>
            <a:r>
              <a:rPr i="1" lang="en">
                <a:latin typeface="Georgia"/>
                <a:ea typeface="Georgia"/>
                <a:cs typeface="Georgia"/>
                <a:sym typeface="Georgia"/>
              </a:rPr>
              <a:t>θ</a:t>
            </a:r>
            <a:r>
              <a:rPr baseline="-25000" i="1" lang="en">
                <a:latin typeface="Georgia"/>
                <a:ea typeface="Georgia"/>
                <a:cs typeface="Georgia"/>
                <a:sym typeface="Georgia"/>
              </a:rPr>
              <a:t>0, </a:t>
            </a:r>
            <a:r>
              <a:rPr i="1" lang="en">
                <a:latin typeface="Georgia"/>
                <a:ea typeface="Georgia"/>
                <a:cs typeface="Georgia"/>
                <a:sym typeface="Georgia"/>
              </a:rPr>
              <a:t>θ</a:t>
            </a:r>
            <a:r>
              <a:rPr baseline="-25000" i="1" lang="en">
                <a:latin typeface="Georgia"/>
                <a:ea typeface="Georgia"/>
                <a:cs typeface="Georgia"/>
                <a:sym typeface="Georgia"/>
              </a:rPr>
              <a:t>1</a:t>
            </a:r>
            <a:r>
              <a:rPr lang="en">
                <a:solidFill>
                  <a:schemeClr val="dk1"/>
                </a:solidFill>
              </a:rPr>
              <a:t>) to reduce </a:t>
            </a:r>
            <a:r>
              <a:rPr i="1" lang="en">
                <a:solidFill>
                  <a:schemeClr val="dk1"/>
                </a:solidFill>
                <a:latin typeface="Georgia"/>
                <a:ea typeface="Georgia"/>
                <a:cs typeface="Georgia"/>
                <a:sym typeface="Georgia"/>
              </a:rPr>
              <a:t>J(</a:t>
            </a:r>
            <a:r>
              <a:rPr i="1" lang="en">
                <a:latin typeface="Georgia"/>
                <a:ea typeface="Georgia"/>
                <a:cs typeface="Georgia"/>
                <a:sym typeface="Georgia"/>
              </a:rPr>
              <a:t>θ</a:t>
            </a:r>
            <a:r>
              <a:rPr baseline="-25000" i="1" lang="en">
                <a:latin typeface="Georgia"/>
                <a:ea typeface="Georgia"/>
                <a:cs typeface="Georgia"/>
                <a:sym typeface="Georgia"/>
              </a:rPr>
              <a:t>0, </a:t>
            </a:r>
            <a:r>
              <a:rPr i="1" lang="en">
                <a:latin typeface="Georgia"/>
                <a:ea typeface="Georgia"/>
                <a:cs typeface="Georgia"/>
                <a:sym typeface="Georgia"/>
              </a:rPr>
              <a:t>θ</a:t>
            </a:r>
            <a:r>
              <a:rPr baseline="-25000" i="1" lang="en">
                <a:latin typeface="Georgia"/>
                <a:ea typeface="Georgia"/>
                <a:cs typeface="Georgia"/>
                <a:sym typeface="Georgia"/>
              </a:rPr>
              <a:t>1</a:t>
            </a:r>
            <a:r>
              <a:rPr i="1" lang="en">
                <a:solidFill>
                  <a:schemeClr val="dk1"/>
                </a:solidFill>
                <a:latin typeface="Georgia"/>
                <a:ea typeface="Georgia"/>
                <a:cs typeface="Georgia"/>
                <a:sym typeface="Georgia"/>
              </a:rPr>
              <a:t>) </a:t>
            </a:r>
            <a:r>
              <a:rPr lang="en">
                <a:solidFill>
                  <a:schemeClr val="dk1"/>
                </a:solidFill>
              </a:rPr>
              <a:t>until we hopefully end up with at a minimum</a:t>
            </a:r>
            <a:endParaRPr>
              <a:solidFill>
                <a:schemeClr val="dk1"/>
              </a:solidFill>
            </a:endParaRPr>
          </a:p>
        </p:txBody>
      </p:sp>
      <p:grpSp>
        <p:nvGrpSpPr>
          <p:cNvPr id="460" name="Google Shape;460;p74"/>
          <p:cNvGrpSpPr/>
          <p:nvPr/>
        </p:nvGrpSpPr>
        <p:grpSpPr>
          <a:xfrm>
            <a:off x="5527775" y="1504825"/>
            <a:ext cx="3411776" cy="2156550"/>
            <a:chOff x="5527775" y="1504825"/>
            <a:chExt cx="3411776" cy="2156550"/>
          </a:xfrm>
        </p:grpSpPr>
        <p:pic>
          <p:nvPicPr>
            <p:cNvPr id="461" name="Google Shape;461;p74"/>
            <p:cNvPicPr preferRelativeResize="0"/>
            <p:nvPr/>
          </p:nvPicPr>
          <p:blipFill>
            <a:blip r:embed="rId3">
              <a:alphaModFix/>
            </a:blip>
            <a:stretch>
              <a:fillRect/>
            </a:stretch>
          </p:blipFill>
          <p:spPr>
            <a:xfrm>
              <a:off x="5892150" y="1504825"/>
              <a:ext cx="3047401" cy="2133840"/>
            </a:xfrm>
            <a:prstGeom prst="rect">
              <a:avLst/>
            </a:prstGeom>
            <a:noFill/>
            <a:ln>
              <a:noFill/>
            </a:ln>
          </p:spPr>
        </p:pic>
        <p:sp>
          <p:nvSpPr>
            <p:cNvPr id="462" name="Google Shape;462;p74"/>
            <p:cNvSpPr txBox="1"/>
            <p:nvPr/>
          </p:nvSpPr>
          <p:spPr>
            <a:xfrm>
              <a:off x="5527775" y="1723350"/>
              <a:ext cx="983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i="1" lang="en" sz="1800">
                  <a:solidFill>
                    <a:schemeClr val="dk1"/>
                  </a:solidFill>
                  <a:latin typeface="Georgia"/>
                  <a:ea typeface="Georgia"/>
                  <a:cs typeface="Georgia"/>
                  <a:sym typeface="Georgia"/>
                </a:rPr>
                <a:t>J(</a:t>
              </a: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0, </a:t>
              </a: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1</a:t>
              </a:r>
              <a:r>
                <a:rPr i="1" lang="en" sz="1800">
                  <a:solidFill>
                    <a:schemeClr val="dk1"/>
                  </a:solidFill>
                  <a:latin typeface="Georgia"/>
                  <a:ea typeface="Georgia"/>
                  <a:cs typeface="Georgia"/>
                  <a:sym typeface="Georgia"/>
                </a:rPr>
                <a:t>)</a:t>
              </a:r>
              <a:endParaRPr/>
            </a:p>
          </p:txBody>
        </p:sp>
        <p:sp>
          <p:nvSpPr>
            <p:cNvPr id="463" name="Google Shape;463;p74"/>
            <p:cNvSpPr txBox="1"/>
            <p:nvPr/>
          </p:nvSpPr>
          <p:spPr>
            <a:xfrm>
              <a:off x="6673950" y="3199675"/>
              <a:ext cx="528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0</a:t>
              </a:r>
              <a:endParaRPr/>
            </a:p>
          </p:txBody>
        </p:sp>
        <p:sp>
          <p:nvSpPr>
            <p:cNvPr id="464" name="Google Shape;464;p74"/>
            <p:cNvSpPr txBox="1"/>
            <p:nvPr/>
          </p:nvSpPr>
          <p:spPr>
            <a:xfrm>
              <a:off x="8205975" y="3105050"/>
              <a:ext cx="424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1</a:t>
              </a:r>
              <a:endParaRPr/>
            </a:p>
          </p:txBody>
        </p:sp>
        <p:cxnSp>
          <p:nvCxnSpPr>
            <p:cNvPr id="465" name="Google Shape;465;p74"/>
            <p:cNvCxnSpPr/>
            <p:nvPr/>
          </p:nvCxnSpPr>
          <p:spPr>
            <a:xfrm flipH="1">
              <a:off x="7324750" y="2280750"/>
              <a:ext cx="9600" cy="213000"/>
            </a:xfrm>
            <a:prstGeom prst="straightConnector1">
              <a:avLst/>
            </a:prstGeom>
            <a:noFill/>
            <a:ln cap="flat" cmpd="sng" w="28575">
              <a:solidFill>
                <a:schemeClr val="dk2"/>
              </a:solidFill>
              <a:prstDash val="solid"/>
              <a:round/>
              <a:headEnd len="med" w="med" type="none"/>
              <a:tailEnd len="med" w="med" type="none"/>
            </a:ln>
          </p:spPr>
        </p:cxnSp>
        <p:cxnSp>
          <p:nvCxnSpPr>
            <p:cNvPr id="466" name="Google Shape;466;p74"/>
            <p:cNvCxnSpPr/>
            <p:nvPr/>
          </p:nvCxnSpPr>
          <p:spPr>
            <a:xfrm flipH="1">
              <a:off x="7258700" y="2503150"/>
              <a:ext cx="56700" cy="123000"/>
            </a:xfrm>
            <a:prstGeom prst="straightConnector1">
              <a:avLst/>
            </a:prstGeom>
            <a:noFill/>
            <a:ln cap="flat" cmpd="sng" w="28575">
              <a:solidFill>
                <a:schemeClr val="dk2"/>
              </a:solidFill>
              <a:prstDash val="solid"/>
              <a:round/>
              <a:headEnd len="med" w="med" type="none"/>
              <a:tailEnd len="med" w="med" type="none"/>
            </a:ln>
          </p:spPr>
        </p:cxnSp>
        <p:cxnSp>
          <p:nvCxnSpPr>
            <p:cNvPr id="467" name="Google Shape;467;p74"/>
            <p:cNvCxnSpPr/>
            <p:nvPr/>
          </p:nvCxnSpPr>
          <p:spPr>
            <a:xfrm flipH="1">
              <a:off x="7253825" y="2635625"/>
              <a:ext cx="4800" cy="104100"/>
            </a:xfrm>
            <a:prstGeom prst="straightConnector1">
              <a:avLst/>
            </a:prstGeom>
            <a:noFill/>
            <a:ln cap="flat" cmpd="sng" w="28575">
              <a:solidFill>
                <a:schemeClr val="dk2"/>
              </a:solidFill>
              <a:prstDash val="solid"/>
              <a:round/>
              <a:headEnd len="med" w="med" type="none"/>
              <a:tailEnd len="med" w="med" type="none"/>
            </a:ln>
          </p:spPr>
        </p:cxnSp>
        <p:cxnSp>
          <p:nvCxnSpPr>
            <p:cNvPr id="468" name="Google Shape;468;p74"/>
            <p:cNvCxnSpPr/>
            <p:nvPr/>
          </p:nvCxnSpPr>
          <p:spPr>
            <a:xfrm>
              <a:off x="7253900" y="2744450"/>
              <a:ext cx="94500" cy="37800"/>
            </a:xfrm>
            <a:prstGeom prst="straightConnector1">
              <a:avLst/>
            </a:prstGeom>
            <a:noFill/>
            <a:ln cap="flat" cmpd="sng" w="28575">
              <a:solidFill>
                <a:schemeClr val="dk2"/>
              </a:solidFill>
              <a:prstDash val="solid"/>
              <a:round/>
              <a:headEnd len="med" w="med" type="none"/>
              <a:tailEnd len="med" w="med" type="none"/>
            </a:ln>
          </p:spPr>
        </p:cxnSp>
        <p:cxnSp>
          <p:nvCxnSpPr>
            <p:cNvPr id="469" name="Google Shape;469;p74"/>
            <p:cNvCxnSpPr/>
            <p:nvPr/>
          </p:nvCxnSpPr>
          <p:spPr>
            <a:xfrm>
              <a:off x="7353275" y="2787050"/>
              <a:ext cx="0" cy="132600"/>
            </a:xfrm>
            <a:prstGeom prst="straightConnector1">
              <a:avLst/>
            </a:prstGeom>
            <a:noFill/>
            <a:ln cap="flat" cmpd="sng" w="28575">
              <a:solidFill>
                <a:schemeClr val="dk2"/>
              </a:solidFill>
              <a:prstDash val="solid"/>
              <a:round/>
              <a:headEnd len="med" w="med" type="none"/>
              <a:tailEnd len="med" w="med" type="none"/>
            </a:ln>
          </p:spPr>
        </p:cxnSp>
        <p:cxnSp>
          <p:nvCxnSpPr>
            <p:cNvPr id="470" name="Google Shape;470;p74"/>
            <p:cNvCxnSpPr/>
            <p:nvPr/>
          </p:nvCxnSpPr>
          <p:spPr>
            <a:xfrm flipH="1">
              <a:off x="7301300" y="2924275"/>
              <a:ext cx="56700" cy="52200"/>
            </a:xfrm>
            <a:prstGeom prst="straightConnector1">
              <a:avLst/>
            </a:prstGeom>
            <a:noFill/>
            <a:ln cap="flat" cmpd="sng" w="28575">
              <a:solidFill>
                <a:schemeClr val="dk2"/>
              </a:solidFill>
              <a:prstDash val="solid"/>
              <a:round/>
              <a:headEnd len="med" w="med" type="none"/>
              <a:tailEnd len="med" w="med" type="none"/>
            </a:ln>
          </p:spPr>
        </p:cxnSp>
        <p:cxnSp>
          <p:nvCxnSpPr>
            <p:cNvPr id="471" name="Google Shape;471;p74"/>
            <p:cNvCxnSpPr/>
            <p:nvPr/>
          </p:nvCxnSpPr>
          <p:spPr>
            <a:xfrm>
              <a:off x="7291750" y="2985775"/>
              <a:ext cx="0" cy="75600"/>
            </a:xfrm>
            <a:prstGeom prst="straightConnector1">
              <a:avLst/>
            </a:prstGeom>
            <a:noFill/>
            <a:ln cap="flat" cmpd="sng" w="28575">
              <a:solidFill>
                <a:schemeClr val="dk2"/>
              </a:solidFill>
              <a:prstDash val="solid"/>
              <a:round/>
              <a:headEnd len="med" w="med" type="none"/>
              <a:tailEnd len="med" w="med" type="none"/>
            </a:ln>
          </p:spPr>
        </p:cxnSp>
        <p:sp>
          <p:nvSpPr>
            <p:cNvPr id="472" name="Google Shape;472;p74"/>
            <p:cNvSpPr/>
            <p:nvPr/>
          </p:nvSpPr>
          <p:spPr>
            <a:xfrm>
              <a:off x="7305950" y="2247625"/>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73" name="Google Shape;473;p74"/>
            <p:cNvSpPr/>
            <p:nvPr/>
          </p:nvSpPr>
          <p:spPr>
            <a:xfrm>
              <a:off x="7301200" y="2450950"/>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74" name="Google Shape;474;p74"/>
            <p:cNvSpPr/>
            <p:nvPr/>
          </p:nvSpPr>
          <p:spPr>
            <a:xfrm>
              <a:off x="7227875" y="2583425"/>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75" name="Google Shape;475;p74"/>
            <p:cNvSpPr/>
            <p:nvPr/>
          </p:nvSpPr>
          <p:spPr>
            <a:xfrm>
              <a:off x="7227875" y="2692250"/>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76" name="Google Shape;476;p74"/>
            <p:cNvSpPr/>
            <p:nvPr/>
          </p:nvSpPr>
          <p:spPr>
            <a:xfrm>
              <a:off x="7324925" y="2744450"/>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77" name="Google Shape;477;p74"/>
            <p:cNvSpPr/>
            <p:nvPr/>
          </p:nvSpPr>
          <p:spPr>
            <a:xfrm>
              <a:off x="7324925" y="2896850"/>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78" name="Google Shape;478;p74"/>
            <p:cNvSpPr/>
            <p:nvPr/>
          </p:nvSpPr>
          <p:spPr>
            <a:xfrm>
              <a:off x="7258700" y="2976475"/>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79" name="Google Shape;479;p74"/>
            <p:cNvSpPr/>
            <p:nvPr/>
          </p:nvSpPr>
          <p:spPr>
            <a:xfrm>
              <a:off x="7263400" y="3061375"/>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pic>
        <p:nvPicPr>
          <p:cNvPr id="485" name="Google Shape;485;p75"/>
          <p:cNvPicPr preferRelativeResize="0"/>
          <p:nvPr/>
        </p:nvPicPr>
        <p:blipFill>
          <a:blip r:embed="rId3">
            <a:alphaModFix/>
          </a:blip>
          <a:stretch>
            <a:fillRect/>
          </a:stretch>
        </p:blipFill>
        <p:spPr>
          <a:xfrm>
            <a:off x="463950" y="1181900"/>
            <a:ext cx="3093214" cy="1217150"/>
          </a:xfrm>
          <a:prstGeom prst="rect">
            <a:avLst/>
          </a:prstGeom>
          <a:noFill/>
          <a:ln>
            <a:noFill/>
          </a:ln>
        </p:spPr>
      </p:pic>
      <p:pic>
        <p:nvPicPr>
          <p:cNvPr id="486" name="Google Shape;486;p75"/>
          <p:cNvPicPr preferRelativeResize="0"/>
          <p:nvPr/>
        </p:nvPicPr>
        <p:blipFill>
          <a:blip r:embed="rId4">
            <a:alphaModFix/>
          </a:blip>
          <a:stretch>
            <a:fillRect/>
          </a:stretch>
        </p:blipFill>
        <p:spPr>
          <a:xfrm>
            <a:off x="4064625" y="1660750"/>
            <a:ext cx="2313899" cy="259450"/>
          </a:xfrm>
          <a:prstGeom prst="rect">
            <a:avLst/>
          </a:prstGeom>
          <a:noFill/>
          <a:ln>
            <a:noFill/>
          </a:ln>
        </p:spPr>
      </p:pic>
      <p:pic>
        <p:nvPicPr>
          <p:cNvPr id="487" name="Google Shape;487;p75"/>
          <p:cNvPicPr preferRelativeResize="0"/>
          <p:nvPr/>
        </p:nvPicPr>
        <p:blipFill>
          <a:blip r:embed="rId5">
            <a:alphaModFix/>
          </a:blip>
          <a:stretch>
            <a:fillRect/>
          </a:stretch>
        </p:blipFill>
        <p:spPr>
          <a:xfrm>
            <a:off x="463949" y="3185250"/>
            <a:ext cx="3393099" cy="1365800"/>
          </a:xfrm>
          <a:prstGeom prst="rect">
            <a:avLst/>
          </a:prstGeom>
          <a:noFill/>
          <a:ln>
            <a:noFill/>
          </a:ln>
        </p:spPr>
      </p:pic>
      <p:pic>
        <p:nvPicPr>
          <p:cNvPr id="488" name="Google Shape;488;p75"/>
          <p:cNvPicPr preferRelativeResize="0"/>
          <p:nvPr/>
        </p:nvPicPr>
        <p:blipFill>
          <a:blip r:embed="rId6">
            <a:alphaModFix/>
          </a:blip>
          <a:stretch>
            <a:fillRect/>
          </a:stretch>
        </p:blipFill>
        <p:spPr>
          <a:xfrm>
            <a:off x="4716725" y="3185250"/>
            <a:ext cx="3295400" cy="1266400"/>
          </a:xfrm>
          <a:prstGeom prst="rect">
            <a:avLst/>
          </a:prstGeom>
          <a:noFill/>
          <a:ln>
            <a:noFill/>
          </a:ln>
        </p:spPr>
      </p:pic>
      <p:cxnSp>
        <p:nvCxnSpPr>
          <p:cNvPr id="489" name="Google Shape;489;p75"/>
          <p:cNvCxnSpPr/>
          <p:nvPr/>
        </p:nvCxnSpPr>
        <p:spPr>
          <a:xfrm>
            <a:off x="435325" y="2943200"/>
            <a:ext cx="8053500" cy="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75"/>
          <p:cNvCxnSpPr/>
          <p:nvPr/>
        </p:nvCxnSpPr>
        <p:spPr>
          <a:xfrm>
            <a:off x="4572000" y="3028375"/>
            <a:ext cx="0" cy="174600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75"/>
          <p:cNvSpPr txBox="1"/>
          <p:nvPr/>
        </p:nvSpPr>
        <p:spPr>
          <a:xfrm>
            <a:off x="435325" y="2530175"/>
            <a:ext cx="3993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Correct: Simultaneous update</a:t>
            </a:r>
            <a:endParaRPr sz="1800">
              <a:solidFill>
                <a:schemeClr val="dk1"/>
              </a:solidFill>
            </a:endParaRPr>
          </a:p>
        </p:txBody>
      </p:sp>
      <p:sp>
        <p:nvSpPr>
          <p:cNvPr id="492" name="Google Shape;492;p75"/>
          <p:cNvSpPr txBox="1"/>
          <p:nvPr/>
        </p:nvSpPr>
        <p:spPr>
          <a:xfrm>
            <a:off x="4572000" y="2563225"/>
            <a:ext cx="3993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Incorrect:</a:t>
            </a:r>
            <a:endParaRPr sz="1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pic>
        <p:nvPicPr>
          <p:cNvPr id="498" name="Google Shape;498;p76"/>
          <p:cNvPicPr preferRelativeResize="0"/>
          <p:nvPr/>
        </p:nvPicPr>
        <p:blipFill>
          <a:blip r:embed="rId3">
            <a:alphaModFix/>
          </a:blip>
          <a:stretch>
            <a:fillRect/>
          </a:stretch>
        </p:blipFill>
        <p:spPr>
          <a:xfrm>
            <a:off x="435325" y="1070400"/>
            <a:ext cx="3127749" cy="1231149"/>
          </a:xfrm>
          <a:prstGeom prst="rect">
            <a:avLst/>
          </a:prstGeom>
          <a:noFill/>
          <a:ln>
            <a:noFill/>
          </a:ln>
        </p:spPr>
      </p:pic>
      <p:pic>
        <p:nvPicPr>
          <p:cNvPr id="499" name="Google Shape;499;p76"/>
          <p:cNvPicPr preferRelativeResize="0"/>
          <p:nvPr/>
        </p:nvPicPr>
        <p:blipFill>
          <a:blip r:embed="rId4">
            <a:alphaModFix/>
          </a:blip>
          <a:stretch>
            <a:fillRect/>
          </a:stretch>
        </p:blipFill>
        <p:spPr>
          <a:xfrm>
            <a:off x="4462125" y="1367450"/>
            <a:ext cx="3127751" cy="686218"/>
          </a:xfrm>
          <a:prstGeom prst="rect">
            <a:avLst/>
          </a:prstGeom>
          <a:noFill/>
          <a:ln>
            <a:noFill/>
          </a:ln>
        </p:spPr>
      </p:pic>
      <p:sp>
        <p:nvSpPr>
          <p:cNvPr id="500" name="Google Shape;500;p76"/>
          <p:cNvSpPr/>
          <p:nvPr/>
        </p:nvSpPr>
        <p:spPr>
          <a:xfrm>
            <a:off x="1902150" y="2119825"/>
            <a:ext cx="194100" cy="378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6"/>
          <p:cNvSpPr txBox="1"/>
          <p:nvPr/>
        </p:nvSpPr>
        <p:spPr>
          <a:xfrm>
            <a:off x="1547250" y="2498425"/>
            <a:ext cx="90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Learning rate</a:t>
            </a:r>
            <a:endParaRPr/>
          </a:p>
        </p:txBody>
      </p:sp>
      <p:sp>
        <p:nvSpPr>
          <p:cNvPr id="502" name="Google Shape;502;p76"/>
          <p:cNvSpPr/>
          <p:nvPr/>
        </p:nvSpPr>
        <p:spPr>
          <a:xfrm>
            <a:off x="2803500" y="2119825"/>
            <a:ext cx="194100" cy="378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6"/>
          <p:cNvSpPr/>
          <p:nvPr/>
        </p:nvSpPr>
        <p:spPr>
          <a:xfrm rot="-5400000">
            <a:off x="2862750" y="1258825"/>
            <a:ext cx="75600" cy="1514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6"/>
          <p:cNvSpPr txBox="1"/>
          <p:nvPr/>
        </p:nvSpPr>
        <p:spPr>
          <a:xfrm>
            <a:off x="2389450" y="2498425"/>
            <a:ext cx="102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Derivative</a:t>
            </a:r>
            <a:endParaRPr/>
          </a:p>
        </p:txBody>
      </p:sp>
      <p:grpSp>
        <p:nvGrpSpPr>
          <p:cNvPr id="505" name="Google Shape;505;p76"/>
          <p:cNvGrpSpPr/>
          <p:nvPr/>
        </p:nvGrpSpPr>
        <p:grpSpPr>
          <a:xfrm>
            <a:off x="4523625" y="2219175"/>
            <a:ext cx="3979474" cy="2864725"/>
            <a:chOff x="4646650" y="1656150"/>
            <a:chExt cx="3979474" cy="2864725"/>
          </a:xfrm>
        </p:grpSpPr>
        <p:pic>
          <p:nvPicPr>
            <p:cNvPr id="506" name="Google Shape;506;p76"/>
            <p:cNvPicPr preferRelativeResize="0"/>
            <p:nvPr/>
          </p:nvPicPr>
          <p:blipFill rotWithShape="1">
            <a:blip r:embed="rId5">
              <a:alphaModFix/>
            </a:blip>
            <a:srcRect b="0" l="14575" r="14977" t="17437"/>
            <a:stretch/>
          </p:blipFill>
          <p:spPr>
            <a:xfrm>
              <a:off x="4869075" y="1949050"/>
              <a:ext cx="3757049" cy="2571825"/>
            </a:xfrm>
            <a:prstGeom prst="rect">
              <a:avLst/>
            </a:prstGeom>
            <a:noFill/>
            <a:ln>
              <a:noFill/>
            </a:ln>
          </p:spPr>
        </p:pic>
        <p:sp>
          <p:nvSpPr>
            <p:cNvPr id="507" name="Google Shape;507;p76"/>
            <p:cNvSpPr txBox="1"/>
            <p:nvPr/>
          </p:nvSpPr>
          <p:spPr>
            <a:xfrm>
              <a:off x="4646650" y="1656150"/>
              <a:ext cx="7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J(</a:t>
              </a:r>
              <a:r>
                <a:rPr i="1" lang="en">
                  <a:solidFill>
                    <a:schemeClr val="dk2"/>
                  </a:solidFill>
                  <a:latin typeface="Georgia"/>
                  <a:ea typeface="Georgia"/>
                  <a:cs typeface="Georgia"/>
                  <a:sym typeface="Georgia"/>
                </a:rPr>
                <a:t>θ</a:t>
              </a:r>
              <a:r>
                <a:rPr baseline="-25000" i="1" lang="en">
                  <a:solidFill>
                    <a:schemeClr val="dk2"/>
                  </a:solidFill>
                  <a:latin typeface="Georgia"/>
                  <a:ea typeface="Georgia"/>
                  <a:cs typeface="Georgia"/>
                  <a:sym typeface="Georgia"/>
                </a:rPr>
                <a:t>1</a:t>
              </a:r>
              <a:r>
                <a:rPr i="1" lang="en">
                  <a:latin typeface="Georgia"/>
                  <a:ea typeface="Georgia"/>
                  <a:cs typeface="Georgia"/>
                  <a:sym typeface="Georgia"/>
                </a:rPr>
                <a:t>)</a:t>
              </a:r>
              <a:endParaRPr i="1">
                <a:latin typeface="Georgia"/>
                <a:ea typeface="Georgia"/>
                <a:cs typeface="Georgia"/>
                <a:sym typeface="Georgia"/>
              </a:endParaRPr>
            </a:p>
          </p:txBody>
        </p:sp>
        <p:sp>
          <p:nvSpPr>
            <p:cNvPr id="508" name="Google Shape;508;p76"/>
            <p:cNvSpPr txBox="1"/>
            <p:nvPr/>
          </p:nvSpPr>
          <p:spPr>
            <a:xfrm>
              <a:off x="5584950" y="3690500"/>
              <a:ext cx="232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eorgia"/>
                  <a:ea typeface="Georgia"/>
                  <a:cs typeface="Georgia"/>
                  <a:sym typeface="Georgia"/>
                </a:rPr>
                <a:t>minimum: ⛛J(θ</a:t>
              </a:r>
              <a:r>
                <a:rPr baseline="-25000" i="1" lang="en">
                  <a:solidFill>
                    <a:schemeClr val="accent2"/>
                  </a:solidFill>
                  <a:latin typeface="Georgia"/>
                  <a:ea typeface="Georgia"/>
                  <a:cs typeface="Georgia"/>
                  <a:sym typeface="Georgia"/>
                </a:rPr>
                <a:t>1</a:t>
              </a:r>
              <a:r>
                <a:rPr i="1" lang="en">
                  <a:solidFill>
                    <a:schemeClr val="accent2"/>
                  </a:solidFill>
                  <a:latin typeface="Georgia"/>
                  <a:ea typeface="Georgia"/>
                  <a:cs typeface="Georgia"/>
                  <a:sym typeface="Georgia"/>
                </a:rPr>
                <a:t>)=</a:t>
              </a:r>
              <a:r>
                <a:rPr i="1" lang="en">
                  <a:solidFill>
                    <a:schemeClr val="accent2"/>
                  </a:solidFill>
                </a:rPr>
                <a:t>0</a:t>
              </a:r>
              <a:endParaRPr i="1">
                <a:solidFill>
                  <a:schemeClr val="accent2"/>
                </a:solidFill>
              </a:endParaRPr>
            </a:p>
          </p:txBody>
        </p:sp>
      </p:grpSp>
      <p:cxnSp>
        <p:nvCxnSpPr>
          <p:cNvPr id="509" name="Google Shape;509;p76"/>
          <p:cNvCxnSpPr/>
          <p:nvPr/>
        </p:nvCxnSpPr>
        <p:spPr>
          <a:xfrm>
            <a:off x="5630875" y="2782325"/>
            <a:ext cx="90000" cy="624600"/>
          </a:xfrm>
          <a:prstGeom prst="straightConnector1">
            <a:avLst/>
          </a:prstGeom>
          <a:noFill/>
          <a:ln cap="flat" cmpd="sng" w="38100">
            <a:solidFill>
              <a:srgbClr val="00FF00"/>
            </a:solidFill>
            <a:prstDash val="solid"/>
            <a:round/>
            <a:headEnd len="med" w="med" type="none"/>
            <a:tailEnd len="med" w="med" type="triangle"/>
          </a:ln>
        </p:spPr>
      </p:cxnSp>
      <p:cxnSp>
        <p:nvCxnSpPr>
          <p:cNvPr id="510" name="Google Shape;510;p76"/>
          <p:cNvCxnSpPr/>
          <p:nvPr/>
        </p:nvCxnSpPr>
        <p:spPr>
          <a:xfrm>
            <a:off x="5811650" y="3573525"/>
            <a:ext cx="1238700" cy="566700"/>
          </a:xfrm>
          <a:prstGeom prst="straightConnector1">
            <a:avLst/>
          </a:prstGeom>
          <a:noFill/>
          <a:ln cap="flat" cmpd="sng" w="38100">
            <a:solidFill>
              <a:srgbClr val="00FF00"/>
            </a:solidFill>
            <a:prstDash val="solid"/>
            <a:round/>
            <a:headEnd len="med" w="med" type="none"/>
            <a:tailEnd len="med" w="med" type="triangle"/>
          </a:ln>
        </p:spPr>
      </p:cxnSp>
      <p:sp>
        <p:nvSpPr>
          <p:cNvPr id="511" name="Google Shape;511;p76"/>
          <p:cNvSpPr txBox="1"/>
          <p:nvPr/>
        </p:nvSpPr>
        <p:spPr>
          <a:xfrm>
            <a:off x="5603450" y="2713825"/>
            <a:ext cx="7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00FF00"/>
                </a:solidFill>
                <a:latin typeface="Georgia"/>
                <a:ea typeface="Georgia"/>
                <a:cs typeface="Georgia"/>
                <a:sym typeface="Georgia"/>
              </a:rPr>
              <a:t>⛛J(θ</a:t>
            </a:r>
            <a:r>
              <a:rPr baseline="-25000" i="1" lang="en">
                <a:solidFill>
                  <a:srgbClr val="00FF00"/>
                </a:solidFill>
                <a:latin typeface="Georgia"/>
                <a:ea typeface="Georgia"/>
                <a:cs typeface="Georgia"/>
                <a:sym typeface="Georgia"/>
              </a:rPr>
              <a:t>1</a:t>
            </a:r>
            <a:r>
              <a:rPr i="1" lang="en">
                <a:solidFill>
                  <a:srgbClr val="00FF00"/>
                </a:solidFill>
                <a:latin typeface="Georgia"/>
                <a:ea typeface="Georgia"/>
                <a:cs typeface="Georgia"/>
                <a:sym typeface="Georgia"/>
              </a:rPr>
              <a:t>)</a:t>
            </a:r>
            <a:endParaRPr>
              <a:solidFill>
                <a:srgbClr val="00FF00"/>
              </a:solidFill>
            </a:endParaRPr>
          </a:p>
        </p:txBody>
      </p:sp>
      <p:sp>
        <p:nvSpPr>
          <p:cNvPr id="512" name="Google Shape;512;p76"/>
          <p:cNvSpPr txBox="1"/>
          <p:nvPr/>
        </p:nvSpPr>
        <p:spPr>
          <a:xfrm>
            <a:off x="515750" y="3156125"/>
            <a:ext cx="3496800" cy="15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α is </a:t>
            </a:r>
            <a:r>
              <a:rPr lang="en"/>
              <a:t>too small, gradient descent can be slow.</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500">
                <a:solidFill>
                  <a:schemeClr val="dk1"/>
                </a:solidFill>
              </a:rPr>
              <a:t>If α is too </a:t>
            </a:r>
            <a:r>
              <a:rPr lang="en" sz="1500">
                <a:solidFill>
                  <a:schemeClr val="dk1"/>
                </a:solidFill>
              </a:rPr>
              <a:t>large, gradient descent can overshoot the minimum. It may fail to converge, or even diverge.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518" name="Google Shape;518;p77"/>
          <p:cNvSpPr txBox="1"/>
          <p:nvPr/>
        </p:nvSpPr>
        <p:spPr>
          <a:xfrm>
            <a:off x="331225" y="1149825"/>
            <a:ext cx="34968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Gradient descent can converge to a local </a:t>
            </a:r>
            <a:r>
              <a:rPr lang="en"/>
              <a:t>minimum, even with the learning rate </a:t>
            </a:r>
            <a:r>
              <a:rPr lang="en"/>
              <a:t>α fixed.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As we approach a local minimum, gradient descent will automatically take </a:t>
            </a:r>
            <a:r>
              <a:rPr lang="en"/>
              <a:t>s</a:t>
            </a:r>
            <a:r>
              <a:rPr lang="en"/>
              <a:t>maller steps. So, no need t</a:t>
            </a:r>
            <a:r>
              <a:rPr lang="en"/>
              <a:t>o </a:t>
            </a:r>
            <a:r>
              <a:rPr lang="en"/>
              <a:t>decrease α over time.</a:t>
            </a:r>
            <a:endParaRPr/>
          </a:p>
          <a:p>
            <a:pPr indent="0" lvl="0" marL="0" rtl="0" algn="l">
              <a:lnSpc>
                <a:spcPct val="115000"/>
              </a:lnSpc>
              <a:spcBef>
                <a:spcPts val="0"/>
              </a:spcBef>
              <a:spcAft>
                <a:spcPts val="0"/>
              </a:spcAft>
              <a:buNone/>
            </a:pPr>
            <a:r>
              <a:t/>
            </a:r>
            <a:endParaRPr/>
          </a:p>
        </p:txBody>
      </p:sp>
      <p:pic>
        <p:nvPicPr>
          <p:cNvPr id="519" name="Google Shape;519;p77"/>
          <p:cNvPicPr preferRelativeResize="0"/>
          <p:nvPr/>
        </p:nvPicPr>
        <p:blipFill>
          <a:blip r:embed="rId3">
            <a:alphaModFix/>
          </a:blip>
          <a:stretch>
            <a:fillRect/>
          </a:stretch>
        </p:blipFill>
        <p:spPr>
          <a:xfrm>
            <a:off x="4164950" y="1170125"/>
            <a:ext cx="4826651" cy="2614080"/>
          </a:xfrm>
          <a:prstGeom prst="rect">
            <a:avLst/>
          </a:prstGeom>
          <a:noFill/>
          <a:ln>
            <a:noFill/>
          </a:ln>
        </p:spPr>
      </p:pic>
      <p:pic>
        <p:nvPicPr>
          <p:cNvPr id="520" name="Google Shape;520;p77"/>
          <p:cNvPicPr preferRelativeResize="0"/>
          <p:nvPr/>
        </p:nvPicPr>
        <p:blipFill>
          <a:blip r:embed="rId4">
            <a:alphaModFix/>
          </a:blip>
          <a:stretch>
            <a:fillRect/>
          </a:stretch>
        </p:blipFill>
        <p:spPr>
          <a:xfrm>
            <a:off x="1012825" y="1978451"/>
            <a:ext cx="1887774" cy="453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for Linear regression</a:t>
            </a:r>
            <a:endParaRPr/>
          </a:p>
        </p:txBody>
      </p:sp>
      <p:pic>
        <p:nvPicPr>
          <p:cNvPr id="526" name="Google Shape;526;p78"/>
          <p:cNvPicPr preferRelativeResize="0"/>
          <p:nvPr/>
        </p:nvPicPr>
        <p:blipFill>
          <a:blip r:embed="rId3">
            <a:alphaModFix/>
          </a:blip>
          <a:stretch>
            <a:fillRect/>
          </a:stretch>
        </p:blipFill>
        <p:spPr>
          <a:xfrm>
            <a:off x="5362100" y="1417925"/>
            <a:ext cx="2213526" cy="1206850"/>
          </a:xfrm>
          <a:prstGeom prst="rect">
            <a:avLst/>
          </a:prstGeom>
          <a:noFill/>
          <a:ln>
            <a:noFill/>
          </a:ln>
        </p:spPr>
      </p:pic>
      <p:pic>
        <p:nvPicPr>
          <p:cNvPr id="527" name="Google Shape;527;p78"/>
          <p:cNvPicPr preferRelativeResize="0"/>
          <p:nvPr/>
        </p:nvPicPr>
        <p:blipFill>
          <a:blip r:embed="rId4">
            <a:alphaModFix/>
          </a:blip>
          <a:stretch>
            <a:fillRect/>
          </a:stretch>
        </p:blipFill>
        <p:spPr>
          <a:xfrm>
            <a:off x="1367525" y="1463503"/>
            <a:ext cx="1570949" cy="218600"/>
          </a:xfrm>
          <a:prstGeom prst="rect">
            <a:avLst/>
          </a:prstGeom>
          <a:noFill/>
          <a:ln>
            <a:noFill/>
          </a:ln>
        </p:spPr>
      </p:pic>
      <p:sp>
        <p:nvSpPr>
          <p:cNvPr id="528" name="Google Shape;528;p78"/>
          <p:cNvSpPr txBox="1"/>
          <p:nvPr/>
        </p:nvSpPr>
        <p:spPr>
          <a:xfrm>
            <a:off x="790250" y="1017725"/>
            <a:ext cx="272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Linear Regression Model</a:t>
            </a:r>
            <a:endParaRPr/>
          </a:p>
        </p:txBody>
      </p:sp>
      <p:sp>
        <p:nvSpPr>
          <p:cNvPr id="529" name="Google Shape;529;p78"/>
          <p:cNvSpPr txBox="1"/>
          <p:nvPr/>
        </p:nvSpPr>
        <p:spPr>
          <a:xfrm>
            <a:off x="5177625" y="1017725"/>
            <a:ext cx="272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Gradient Descent</a:t>
            </a:r>
            <a:endParaRPr/>
          </a:p>
        </p:txBody>
      </p:sp>
      <p:pic>
        <p:nvPicPr>
          <p:cNvPr id="530" name="Google Shape;530;p78"/>
          <p:cNvPicPr preferRelativeResize="0"/>
          <p:nvPr/>
        </p:nvPicPr>
        <p:blipFill>
          <a:blip r:embed="rId5">
            <a:alphaModFix/>
          </a:blip>
          <a:stretch>
            <a:fillRect/>
          </a:stretch>
        </p:blipFill>
        <p:spPr>
          <a:xfrm>
            <a:off x="595663" y="1795997"/>
            <a:ext cx="3114673" cy="437725"/>
          </a:xfrm>
          <a:prstGeom prst="rect">
            <a:avLst/>
          </a:prstGeom>
          <a:noFill/>
          <a:ln>
            <a:noFill/>
          </a:ln>
        </p:spPr>
      </p:pic>
      <p:pic>
        <p:nvPicPr>
          <p:cNvPr id="531" name="Google Shape;531;p78"/>
          <p:cNvPicPr preferRelativeResize="0"/>
          <p:nvPr/>
        </p:nvPicPr>
        <p:blipFill>
          <a:blip r:embed="rId6">
            <a:alphaModFix/>
          </a:blip>
          <a:stretch>
            <a:fillRect/>
          </a:stretch>
        </p:blipFill>
        <p:spPr>
          <a:xfrm>
            <a:off x="568825" y="3012000"/>
            <a:ext cx="1286049" cy="481900"/>
          </a:xfrm>
          <a:prstGeom prst="rect">
            <a:avLst/>
          </a:prstGeom>
          <a:noFill/>
          <a:ln>
            <a:noFill/>
          </a:ln>
        </p:spPr>
      </p:pic>
      <p:pic>
        <p:nvPicPr>
          <p:cNvPr id="532" name="Google Shape;532;p78"/>
          <p:cNvPicPr preferRelativeResize="0"/>
          <p:nvPr/>
        </p:nvPicPr>
        <p:blipFill>
          <a:blip r:embed="rId7">
            <a:alphaModFix/>
          </a:blip>
          <a:stretch>
            <a:fillRect/>
          </a:stretch>
        </p:blipFill>
        <p:spPr>
          <a:xfrm>
            <a:off x="568825" y="3642025"/>
            <a:ext cx="1901200" cy="272700"/>
          </a:xfrm>
          <a:prstGeom prst="rect">
            <a:avLst/>
          </a:prstGeom>
          <a:noFill/>
          <a:ln>
            <a:noFill/>
          </a:ln>
        </p:spPr>
      </p:pic>
      <p:pic>
        <p:nvPicPr>
          <p:cNvPr id="533" name="Google Shape;533;p78"/>
          <p:cNvPicPr preferRelativeResize="0"/>
          <p:nvPr/>
        </p:nvPicPr>
        <p:blipFill>
          <a:blip r:embed="rId8">
            <a:alphaModFix/>
          </a:blip>
          <a:stretch>
            <a:fillRect/>
          </a:stretch>
        </p:blipFill>
        <p:spPr>
          <a:xfrm>
            <a:off x="595675" y="4171682"/>
            <a:ext cx="1890642" cy="272700"/>
          </a:xfrm>
          <a:prstGeom prst="rect">
            <a:avLst/>
          </a:prstGeom>
          <a:noFill/>
          <a:ln>
            <a:noFill/>
          </a:ln>
        </p:spPr>
      </p:pic>
      <p:cxnSp>
        <p:nvCxnSpPr>
          <p:cNvPr id="534" name="Google Shape;534;p78"/>
          <p:cNvCxnSpPr/>
          <p:nvPr/>
        </p:nvCxnSpPr>
        <p:spPr>
          <a:xfrm>
            <a:off x="714500" y="1349600"/>
            <a:ext cx="7254000" cy="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78"/>
          <p:cNvCxnSpPr/>
          <p:nvPr/>
        </p:nvCxnSpPr>
        <p:spPr>
          <a:xfrm>
            <a:off x="714500" y="2713350"/>
            <a:ext cx="7254000" cy="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78"/>
          <p:cNvCxnSpPr/>
          <p:nvPr/>
        </p:nvCxnSpPr>
        <p:spPr>
          <a:xfrm>
            <a:off x="4528350" y="1425775"/>
            <a:ext cx="0" cy="1211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Algorithm</a:t>
            </a:r>
            <a:endParaRPr/>
          </a:p>
        </p:txBody>
      </p:sp>
      <p:pic>
        <p:nvPicPr>
          <p:cNvPr id="542" name="Google Shape;542;p79"/>
          <p:cNvPicPr preferRelativeResize="0"/>
          <p:nvPr/>
        </p:nvPicPr>
        <p:blipFill>
          <a:blip r:embed="rId3">
            <a:alphaModFix/>
          </a:blip>
          <a:stretch>
            <a:fillRect/>
          </a:stretch>
        </p:blipFill>
        <p:spPr>
          <a:xfrm>
            <a:off x="454475" y="1165400"/>
            <a:ext cx="3519273" cy="1366124"/>
          </a:xfrm>
          <a:prstGeom prst="rect">
            <a:avLst/>
          </a:prstGeom>
          <a:noFill/>
          <a:ln>
            <a:noFill/>
          </a:ln>
        </p:spPr>
      </p:pic>
      <p:sp>
        <p:nvSpPr>
          <p:cNvPr id="543" name="Google Shape;543;p79"/>
          <p:cNvSpPr txBox="1"/>
          <p:nvPr/>
        </p:nvSpPr>
        <p:spPr>
          <a:xfrm>
            <a:off x="4859600" y="1617613"/>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Simultaneous update</a:t>
            </a:r>
            <a:endParaRPr/>
          </a:p>
        </p:txBody>
      </p:sp>
      <p:grpSp>
        <p:nvGrpSpPr>
          <p:cNvPr id="544" name="Google Shape;544;p79"/>
          <p:cNvGrpSpPr/>
          <p:nvPr/>
        </p:nvGrpSpPr>
        <p:grpSpPr>
          <a:xfrm>
            <a:off x="623238" y="2679200"/>
            <a:ext cx="3411776" cy="2156550"/>
            <a:chOff x="5527775" y="1504825"/>
            <a:chExt cx="3411776" cy="2156550"/>
          </a:xfrm>
        </p:grpSpPr>
        <p:pic>
          <p:nvPicPr>
            <p:cNvPr id="545" name="Google Shape;545;p79"/>
            <p:cNvPicPr preferRelativeResize="0"/>
            <p:nvPr/>
          </p:nvPicPr>
          <p:blipFill>
            <a:blip r:embed="rId4">
              <a:alphaModFix/>
            </a:blip>
            <a:stretch>
              <a:fillRect/>
            </a:stretch>
          </p:blipFill>
          <p:spPr>
            <a:xfrm>
              <a:off x="5892150" y="1504825"/>
              <a:ext cx="3047401" cy="2133840"/>
            </a:xfrm>
            <a:prstGeom prst="rect">
              <a:avLst/>
            </a:prstGeom>
            <a:noFill/>
            <a:ln>
              <a:noFill/>
            </a:ln>
          </p:spPr>
        </p:pic>
        <p:sp>
          <p:nvSpPr>
            <p:cNvPr id="546" name="Google Shape;546;p79"/>
            <p:cNvSpPr txBox="1"/>
            <p:nvPr/>
          </p:nvSpPr>
          <p:spPr>
            <a:xfrm>
              <a:off x="5527775" y="1723350"/>
              <a:ext cx="983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i="1" lang="en" sz="1800">
                  <a:solidFill>
                    <a:schemeClr val="dk1"/>
                  </a:solidFill>
                  <a:latin typeface="Georgia"/>
                  <a:ea typeface="Georgia"/>
                  <a:cs typeface="Georgia"/>
                  <a:sym typeface="Georgia"/>
                </a:rPr>
                <a:t>J(</a:t>
              </a: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0, </a:t>
              </a: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1</a:t>
              </a:r>
              <a:r>
                <a:rPr i="1" lang="en" sz="1800">
                  <a:solidFill>
                    <a:schemeClr val="dk1"/>
                  </a:solidFill>
                  <a:latin typeface="Georgia"/>
                  <a:ea typeface="Georgia"/>
                  <a:cs typeface="Georgia"/>
                  <a:sym typeface="Georgia"/>
                </a:rPr>
                <a:t>)</a:t>
              </a:r>
              <a:endParaRPr/>
            </a:p>
          </p:txBody>
        </p:sp>
        <p:sp>
          <p:nvSpPr>
            <p:cNvPr id="547" name="Google Shape;547;p79"/>
            <p:cNvSpPr txBox="1"/>
            <p:nvPr/>
          </p:nvSpPr>
          <p:spPr>
            <a:xfrm>
              <a:off x="6673950" y="3199675"/>
              <a:ext cx="528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0</a:t>
              </a:r>
              <a:endParaRPr/>
            </a:p>
          </p:txBody>
        </p:sp>
        <p:sp>
          <p:nvSpPr>
            <p:cNvPr id="548" name="Google Shape;548;p79"/>
            <p:cNvSpPr txBox="1"/>
            <p:nvPr/>
          </p:nvSpPr>
          <p:spPr>
            <a:xfrm>
              <a:off x="8205975" y="3105050"/>
              <a:ext cx="424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1</a:t>
              </a:r>
              <a:endParaRPr/>
            </a:p>
          </p:txBody>
        </p:sp>
        <p:cxnSp>
          <p:nvCxnSpPr>
            <p:cNvPr id="549" name="Google Shape;549;p79"/>
            <p:cNvCxnSpPr/>
            <p:nvPr/>
          </p:nvCxnSpPr>
          <p:spPr>
            <a:xfrm flipH="1">
              <a:off x="7324750" y="2280750"/>
              <a:ext cx="9600" cy="213000"/>
            </a:xfrm>
            <a:prstGeom prst="straightConnector1">
              <a:avLst/>
            </a:prstGeom>
            <a:noFill/>
            <a:ln cap="flat" cmpd="sng" w="28575">
              <a:solidFill>
                <a:schemeClr val="dk2"/>
              </a:solidFill>
              <a:prstDash val="solid"/>
              <a:round/>
              <a:headEnd len="med" w="med" type="none"/>
              <a:tailEnd len="med" w="med" type="none"/>
            </a:ln>
          </p:spPr>
        </p:cxnSp>
        <p:cxnSp>
          <p:nvCxnSpPr>
            <p:cNvPr id="550" name="Google Shape;550;p79"/>
            <p:cNvCxnSpPr/>
            <p:nvPr/>
          </p:nvCxnSpPr>
          <p:spPr>
            <a:xfrm flipH="1">
              <a:off x="7258700" y="2503150"/>
              <a:ext cx="56700" cy="123000"/>
            </a:xfrm>
            <a:prstGeom prst="straightConnector1">
              <a:avLst/>
            </a:prstGeom>
            <a:noFill/>
            <a:ln cap="flat" cmpd="sng" w="28575">
              <a:solidFill>
                <a:schemeClr val="dk2"/>
              </a:solidFill>
              <a:prstDash val="solid"/>
              <a:round/>
              <a:headEnd len="med" w="med" type="none"/>
              <a:tailEnd len="med" w="med" type="none"/>
            </a:ln>
          </p:spPr>
        </p:cxnSp>
        <p:cxnSp>
          <p:nvCxnSpPr>
            <p:cNvPr id="551" name="Google Shape;551;p79"/>
            <p:cNvCxnSpPr/>
            <p:nvPr/>
          </p:nvCxnSpPr>
          <p:spPr>
            <a:xfrm flipH="1">
              <a:off x="7253825" y="2635625"/>
              <a:ext cx="4800" cy="104100"/>
            </a:xfrm>
            <a:prstGeom prst="straightConnector1">
              <a:avLst/>
            </a:prstGeom>
            <a:noFill/>
            <a:ln cap="flat" cmpd="sng" w="28575">
              <a:solidFill>
                <a:schemeClr val="dk2"/>
              </a:solidFill>
              <a:prstDash val="solid"/>
              <a:round/>
              <a:headEnd len="med" w="med" type="none"/>
              <a:tailEnd len="med" w="med" type="none"/>
            </a:ln>
          </p:spPr>
        </p:cxnSp>
        <p:cxnSp>
          <p:nvCxnSpPr>
            <p:cNvPr id="552" name="Google Shape;552;p79"/>
            <p:cNvCxnSpPr/>
            <p:nvPr/>
          </p:nvCxnSpPr>
          <p:spPr>
            <a:xfrm>
              <a:off x="7253900" y="2744450"/>
              <a:ext cx="94500" cy="37800"/>
            </a:xfrm>
            <a:prstGeom prst="straightConnector1">
              <a:avLst/>
            </a:prstGeom>
            <a:noFill/>
            <a:ln cap="flat" cmpd="sng" w="28575">
              <a:solidFill>
                <a:schemeClr val="dk2"/>
              </a:solidFill>
              <a:prstDash val="solid"/>
              <a:round/>
              <a:headEnd len="med" w="med" type="none"/>
              <a:tailEnd len="med" w="med" type="none"/>
            </a:ln>
          </p:spPr>
        </p:cxnSp>
        <p:cxnSp>
          <p:nvCxnSpPr>
            <p:cNvPr id="553" name="Google Shape;553;p79"/>
            <p:cNvCxnSpPr/>
            <p:nvPr/>
          </p:nvCxnSpPr>
          <p:spPr>
            <a:xfrm>
              <a:off x="7353275" y="2787050"/>
              <a:ext cx="0" cy="132600"/>
            </a:xfrm>
            <a:prstGeom prst="straightConnector1">
              <a:avLst/>
            </a:prstGeom>
            <a:noFill/>
            <a:ln cap="flat" cmpd="sng" w="28575">
              <a:solidFill>
                <a:schemeClr val="dk2"/>
              </a:solidFill>
              <a:prstDash val="solid"/>
              <a:round/>
              <a:headEnd len="med" w="med" type="none"/>
              <a:tailEnd len="med" w="med" type="none"/>
            </a:ln>
          </p:spPr>
        </p:cxnSp>
        <p:cxnSp>
          <p:nvCxnSpPr>
            <p:cNvPr id="554" name="Google Shape;554;p79"/>
            <p:cNvCxnSpPr/>
            <p:nvPr/>
          </p:nvCxnSpPr>
          <p:spPr>
            <a:xfrm flipH="1">
              <a:off x="7301300" y="2924275"/>
              <a:ext cx="56700" cy="52200"/>
            </a:xfrm>
            <a:prstGeom prst="straightConnector1">
              <a:avLst/>
            </a:prstGeom>
            <a:noFill/>
            <a:ln cap="flat" cmpd="sng" w="28575">
              <a:solidFill>
                <a:schemeClr val="dk2"/>
              </a:solidFill>
              <a:prstDash val="solid"/>
              <a:round/>
              <a:headEnd len="med" w="med" type="none"/>
              <a:tailEnd len="med" w="med" type="none"/>
            </a:ln>
          </p:spPr>
        </p:cxnSp>
        <p:cxnSp>
          <p:nvCxnSpPr>
            <p:cNvPr id="555" name="Google Shape;555;p79"/>
            <p:cNvCxnSpPr/>
            <p:nvPr/>
          </p:nvCxnSpPr>
          <p:spPr>
            <a:xfrm>
              <a:off x="7291750" y="2985775"/>
              <a:ext cx="0" cy="75600"/>
            </a:xfrm>
            <a:prstGeom prst="straightConnector1">
              <a:avLst/>
            </a:prstGeom>
            <a:noFill/>
            <a:ln cap="flat" cmpd="sng" w="28575">
              <a:solidFill>
                <a:schemeClr val="dk2"/>
              </a:solidFill>
              <a:prstDash val="solid"/>
              <a:round/>
              <a:headEnd len="med" w="med" type="none"/>
              <a:tailEnd len="med" w="med" type="none"/>
            </a:ln>
          </p:spPr>
        </p:cxnSp>
        <p:sp>
          <p:nvSpPr>
            <p:cNvPr id="556" name="Google Shape;556;p79"/>
            <p:cNvSpPr/>
            <p:nvPr/>
          </p:nvSpPr>
          <p:spPr>
            <a:xfrm>
              <a:off x="7305950" y="2247625"/>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557" name="Google Shape;557;p79"/>
            <p:cNvSpPr/>
            <p:nvPr/>
          </p:nvSpPr>
          <p:spPr>
            <a:xfrm>
              <a:off x="7301200" y="2450950"/>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558" name="Google Shape;558;p79"/>
            <p:cNvSpPr/>
            <p:nvPr/>
          </p:nvSpPr>
          <p:spPr>
            <a:xfrm>
              <a:off x="7227875" y="2583425"/>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559" name="Google Shape;559;p79"/>
            <p:cNvSpPr/>
            <p:nvPr/>
          </p:nvSpPr>
          <p:spPr>
            <a:xfrm>
              <a:off x="7227875" y="2692250"/>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560" name="Google Shape;560;p79"/>
            <p:cNvSpPr/>
            <p:nvPr/>
          </p:nvSpPr>
          <p:spPr>
            <a:xfrm>
              <a:off x="7324925" y="2744450"/>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561" name="Google Shape;561;p79"/>
            <p:cNvSpPr/>
            <p:nvPr/>
          </p:nvSpPr>
          <p:spPr>
            <a:xfrm>
              <a:off x="7324925" y="2896850"/>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562" name="Google Shape;562;p79"/>
            <p:cNvSpPr/>
            <p:nvPr/>
          </p:nvSpPr>
          <p:spPr>
            <a:xfrm>
              <a:off x="7258700" y="2976475"/>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563" name="Google Shape;563;p79"/>
            <p:cNvSpPr/>
            <p:nvPr/>
          </p:nvSpPr>
          <p:spPr>
            <a:xfrm>
              <a:off x="7263400" y="3061375"/>
              <a:ext cx="56700" cy="522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grpSp>
      <p:pic>
        <p:nvPicPr>
          <p:cNvPr id="564" name="Google Shape;564;p79"/>
          <p:cNvPicPr preferRelativeResize="0"/>
          <p:nvPr/>
        </p:nvPicPr>
        <p:blipFill>
          <a:blip r:embed="rId5">
            <a:alphaModFix/>
          </a:blip>
          <a:stretch>
            <a:fillRect/>
          </a:stretch>
        </p:blipFill>
        <p:spPr>
          <a:xfrm>
            <a:off x="4859600" y="2679225"/>
            <a:ext cx="2788650" cy="21886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Algorithm</a:t>
            </a:r>
            <a:endParaRPr/>
          </a:p>
        </p:txBody>
      </p:sp>
      <p:pic>
        <p:nvPicPr>
          <p:cNvPr id="570" name="Google Shape;570;p80"/>
          <p:cNvPicPr preferRelativeResize="0"/>
          <p:nvPr/>
        </p:nvPicPr>
        <p:blipFill>
          <a:blip r:embed="rId3">
            <a:alphaModFix/>
          </a:blip>
          <a:stretch>
            <a:fillRect/>
          </a:stretch>
        </p:blipFill>
        <p:spPr>
          <a:xfrm>
            <a:off x="592975" y="1288425"/>
            <a:ext cx="7958049" cy="311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Previously we defined Machine Learning as</a:t>
            </a:r>
            <a:endParaRPr/>
          </a:p>
        </p:txBody>
      </p:sp>
      <p:sp>
        <p:nvSpPr>
          <p:cNvPr id="294" name="Google Shape;29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student?</a:t>
            </a:r>
            <a:endParaRPr/>
          </a:p>
          <a:p>
            <a:pPr indent="0" lvl="0" marL="0" rtl="0" algn="l">
              <a:spcBef>
                <a:spcPts val="1600"/>
              </a:spcBef>
              <a:spcAft>
                <a:spcPts val="0"/>
              </a:spcAft>
              <a:buNone/>
            </a:pPr>
            <a:r>
              <a:rPr lang="en"/>
              <a:t>To describe the supervised learning problem slightly more formally, our goal is, given a training set, to learn a function. </a:t>
            </a:r>
            <a:endParaRPr/>
          </a:p>
          <a:p>
            <a:pPr indent="0" lvl="0" marL="0" rtl="0" algn="ctr">
              <a:spcBef>
                <a:spcPts val="1600"/>
              </a:spcBef>
              <a:spcAft>
                <a:spcPts val="0"/>
              </a:spcAft>
              <a:buNone/>
            </a:pPr>
            <a:r>
              <a:rPr i="1" lang="en">
                <a:latin typeface="Georgia"/>
                <a:ea typeface="Georgia"/>
                <a:cs typeface="Georgia"/>
                <a:sym typeface="Georgia"/>
              </a:rPr>
              <a:t>h: X → Y </a:t>
            </a:r>
            <a:endParaRPr i="1">
              <a:latin typeface="Georgia"/>
              <a:ea typeface="Georgia"/>
              <a:cs typeface="Georgia"/>
              <a:sym typeface="Georgia"/>
            </a:endParaRPr>
          </a:p>
          <a:p>
            <a:pPr indent="0" lvl="0" marL="0" rtl="0" algn="l">
              <a:spcBef>
                <a:spcPts val="1600"/>
              </a:spcBef>
              <a:spcAft>
                <a:spcPts val="0"/>
              </a:spcAft>
              <a:buNone/>
            </a:pPr>
            <a:r>
              <a:rPr lang="en"/>
              <a:t>so that </a:t>
            </a:r>
            <a:r>
              <a:rPr i="1" lang="en">
                <a:latin typeface="Georgia"/>
                <a:ea typeface="Georgia"/>
                <a:cs typeface="Georgia"/>
                <a:sym typeface="Georgia"/>
              </a:rPr>
              <a:t>h(x)</a:t>
            </a:r>
            <a:r>
              <a:rPr lang="en"/>
              <a:t> is a “good” predictor for the corresponding value of </a:t>
            </a:r>
            <a:r>
              <a:rPr i="1" lang="en">
                <a:latin typeface="Georgia"/>
                <a:ea typeface="Georgia"/>
                <a:cs typeface="Georgia"/>
                <a:sym typeface="Georgia"/>
              </a:rPr>
              <a:t>y</a:t>
            </a:r>
            <a:r>
              <a:rPr lang="en"/>
              <a:t>, so that</a:t>
            </a:r>
            <a:r>
              <a:rPr i="1" lang="en">
                <a:latin typeface="Georgia"/>
                <a:ea typeface="Georgia"/>
                <a:cs typeface="Georgia"/>
                <a:sym typeface="Georgia"/>
              </a:rPr>
              <a:t> h(x)</a:t>
            </a:r>
            <a:r>
              <a:rPr lang="en"/>
              <a:t> is a “good” predictor for the corresponding value of </a:t>
            </a:r>
            <a:r>
              <a:rPr i="1" lang="en">
                <a:latin typeface="Georgia"/>
                <a:ea typeface="Georgia"/>
                <a:cs typeface="Georgia"/>
                <a:sym typeface="Georgia"/>
              </a:rPr>
              <a:t>y</a:t>
            </a:r>
            <a:r>
              <a:rPr lang="en"/>
              <a:t>.</a:t>
            </a:r>
            <a:endParaRPr/>
          </a:p>
          <a:p>
            <a:pPr indent="0" lvl="0" marL="0" rtl="0" algn="l">
              <a:spcBef>
                <a:spcPts val="1600"/>
              </a:spcBef>
              <a:spcAft>
                <a:spcPts val="1600"/>
              </a:spcAft>
              <a:buNone/>
            </a:pPr>
            <a:r>
              <a:rPr lang="en"/>
              <a:t>For historical reason, this function </a:t>
            </a:r>
            <a:r>
              <a:rPr i="1" lang="en">
                <a:latin typeface="Georgia"/>
                <a:ea typeface="Georgia"/>
                <a:cs typeface="Georgia"/>
                <a:sym typeface="Georgia"/>
              </a:rPr>
              <a:t>h</a:t>
            </a:r>
            <a:r>
              <a:rPr lang="en"/>
              <a:t> is called a</a:t>
            </a:r>
            <a:r>
              <a:rPr i="1" lang="en">
                <a:latin typeface="Georgia"/>
                <a:ea typeface="Georgia"/>
                <a:cs typeface="Georgia"/>
                <a:sym typeface="Georgia"/>
              </a:rPr>
              <a:t> hypothesis.</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Batch Gradient Descent</a:t>
            </a:r>
            <a:endParaRPr/>
          </a:p>
        </p:txBody>
      </p:sp>
      <p:sp>
        <p:nvSpPr>
          <p:cNvPr id="576" name="Google Shape;576;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“Batch”: each step of gradient descent uses all the training examples.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m = all the data.</a:t>
            </a:r>
            <a:endParaRPr/>
          </a:p>
        </p:txBody>
      </p:sp>
      <p:pic>
        <p:nvPicPr>
          <p:cNvPr id="577" name="Google Shape;577;p81"/>
          <p:cNvPicPr preferRelativeResize="0"/>
          <p:nvPr/>
        </p:nvPicPr>
        <p:blipFill rotWithShape="1">
          <a:blip r:embed="rId3">
            <a:alphaModFix/>
          </a:blip>
          <a:srcRect b="23155" l="0" r="0" t="50121"/>
          <a:stretch/>
        </p:blipFill>
        <p:spPr>
          <a:xfrm>
            <a:off x="947788" y="1710550"/>
            <a:ext cx="7248426" cy="86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Multiple Feature Linear Regression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Features (Variables)</a:t>
            </a:r>
            <a:endParaRPr/>
          </a:p>
        </p:txBody>
      </p:sp>
      <p:pic>
        <p:nvPicPr>
          <p:cNvPr id="588" name="Google Shape;588;p83"/>
          <p:cNvPicPr preferRelativeResize="0"/>
          <p:nvPr/>
        </p:nvPicPr>
        <p:blipFill rotWithShape="1">
          <a:blip r:embed="rId3">
            <a:alphaModFix/>
          </a:blip>
          <a:srcRect b="0" l="0" r="7680" t="0"/>
          <a:stretch/>
        </p:blipFill>
        <p:spPr>
          <a:xfrm>
            <a:off x="311700" y="1152475"/>
            <a:ext cx="6137776" cy="2447925"/>
          </a:xfrm>
          <a:prstGeom prst="rect">
            <a:avLst/>
          </a:prstGeom>
          <a:noFill/>
          <a:ln>
            <a:noFill/>
          </a:ln>
        </p:spPr>
      </p:pic>
      <p:sp>
        <p:nvSpPr>
          <p:cNvPr id="589" name="Google Shape;589;p83"/>
          <p:cNvSpPr txBox="1"/>
          <p:nvPr/>
        </p:nvSpPr>
        <p:spPr>
          <a:xfrm>
            <a:off x="506300" y="3735150"/>
            <a:ext cx="2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y</a:t>
            </a:r>
            <a:endParaRPr i="1">
              <a:latin typeface="Georgia"/>
              <a:ea typeface="Georgia"/>
              <a:cs typeface="Georgia"/>
              <a:sym typeface="Georgia"/>
            </a:endParaRPr>
          </a:p>
        </p:txBody>
      </p:sp>
      <p:sp>
        <p:nvSpPr>
          <p:cNvPr id="590" name="Google Shape;590;p83"/>
          <p:cNvSpPr txBox="1"/>
          <p:nvPr/>
        </p:nvSpPr>
        <p:spPr>
          <a:xfrm>
            <a:off x="937900" y="3735150"/>
            <a:ext cx="3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1</a:t>
            </a:r>
            <a:endParaRPr baseline="-25000" i="1">
              <a:latin typeface="Georgia"/>
              <a:ea typeface="Georgia"/>
              <a:cs typeface="Georgia"/>
              <a:sym typeface="Georgia"/>
            </a:endParaRPr>
          </a:p>
        </p:txBody>
      </p:sp>
      <p:sp>
        <p:nvSpPr>
          <p:cNvPr id="591" name="Google Shape;591;p83"/>
          <p:cNvSpPr txBox="1"/>
          <p:nvPr/>
        </p:nvSpPr>
        <p:spPr>
          <a:xfrm>
            <a:off x="1440450" y="3735150"/>
            <a:ext cx="3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p:txBody>
      </p:sp>
      <p:sp>
        <p:nvSpPr>
          <p:cNvPr id="592" name="Google Shape;592;p83"/>
          <p:cNvSpPr txBox="1"/>
          <p:nvPr/>
        </p:nvSpPr>
        <p:spPr>
          <a:xfrm>
            <a:off x="1821750" y="3735150"/>
            <a:ext cx="3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3</a:t>
            </a:r>
            <a:endParaRPr baseline="-25000" i="1">
              <a:latin typeface="Georgia"/>
              <a:ea typeface="Georgia"/>
              <a:cs typeface="Georgia"/>
              <a:sym typeface="Georgia"/>
            </a:endParaRPr>
          </a:p>
        </p:txBody>
      </p:sp>
      <p:sp>
        <p:nvSpPr>
          <p:cNvPr id="593" name="Google Shape;593;p83"/>
          <p:cNvSpPr txBox="1"/>
          <p:nvPr/>
        </p:nvSpPr>
        <p:spPr>
          <a:xfrm>
            <a:off x="2286450" y="3735150"/>
            <a:ext cx="3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4</a:t>
            </a:r>
            <a:endParaRPr baseline="-25000" i="1">
              <a:latin typeface="Georgia"/>
              <a:ea typeface="Georgia"/>
              <a:cs typeface="Georgia"/>
              <a:sym typeface="Georgia"/>
            </a:endParaRPr>
          </a:p>
        </p:txBody>
      </p:sp>
      <p:sp>
        <p:nvSpPr>
          <p:cNvPr id="594" name="Google Shape;594;p83"/>
          <p:cNvSpPr txBox="1"/>
          <p:nvPr/>
        </p:nvSpPr>
        <p:spPr>
          <a:xfrm>
            <a:off x="3527175" y="3735150"/>
            <a:ext cx="3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5</a:t>
            </a:r>
            <a:endParaRPr baseline="-25000" i="1">
              <a:latin typeface="Georgia"/>
              <a:ea typeface="Georgia"/>
              <a:cs typeface="Georgia"/>
              <a:sym typeface="Georgia"/>
            </a:endParaRPr>
          </a:p>
        </p:txBody>
      </p:sp>
      <p:sp>
        <p:nvSpPr>
          <p:cNvPr id="595" name="Google Shape;595;p83"/>
          <p:cNvSpPr txBox="1"/>
          <p:nvPr/>
        </p:nvSpPr>
        <p:spPr>
          <a:xfrm>
            <a:off x="4507650" y="3735150"/>
            <a:ext cx="3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6</a:t>
            </a:r>
            <a:endParaRPr baseline="-25000" i="1">
              <a:latin typeface="Georgia"/>
              <a:ea typeface="Georgia"/>
              <a:cs typeface="Georgia"/>
              <a:sym typeface="Georgia"/>
            </a:endParaRPr>
          </a:p>
        </p:txBody>
      </p:sp>
      <p:sp>
        <p:nvSpPr>
          <p:cNvPr id="596" name="Google Shape;596;p83"/>
          <p:cNvSpPr txBox="1"/>
          <p:nvPr/>
        </p:nvSpPr>
        <p:spPr>
          <a:xfrm>
            <a:off x="5757825" y="3735150"/>
            <a:ext cx="3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eorgia"/>
                <a:ea typeface="Georgia"/>
                <a:cs typeface="Georgia"/>
                <a:sym typeface="Georgia"/>
              </a:rPr>
              <a:t>x</a:t>
            </a:r>
            <a:r>
              <a:rPr baseline="-25000" i="1" lang="en">
                <a:latin typeface="Georgia"/>
                <a:ea typeface="Georgia"/>
                <a:cs typeface="Georgia"/>
                <a:sym typeface="Georgia"/>
              </a:rPr>
              <a:t>7</a:t>
            </a:r>
            <a:endParaRPr baseline="-25000" i="1">
              <a:latin typeface="Georgia"/>
              <a:ea typeface="Georgia"/>
              <a:cs typeface="Georgia"/>
              <a:sym typeface="Georgia"/>
            </a:endParaRPr>
          </a:p>
        </p:txBody>
      </p:sp>
      <p:sp>
        <p:nvSpPr>
          <p:cNvPr id="597" name="Google Shape;597;p83"/>
          <p:cNvSpPr txBox="1"/>
          <p:nvPr>
            <p:ph idx="1" type="body"/>
          </p:nvPr>
        </p:nvSpPr>
        <p:spPr>
          <a:xfrm>
            <a:off x="6581975" y="1152475"/>
            <a:ext cx="225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Notation:</a:t>
            </a:r>
            <a:endParaRPr/>
          </a:p>
          <a:p>
            <a:pPr indent="-342900" lvl="0" marL="457200" rtl="0" algn="l">
              <a:spcBef>
                <a:spcPts val="1600"/>
              </a:spcBef>
              <a:spcAft>
                <a:spcPts val="0"/>
              </a:spcAft>
              <a:buSzPts val="1800"/>
              <a:buChar char="-"/>
            </a:pPr>
            <a:r>
              <a:rPr i="1" lang="en">
                <a:latin typeface="Georgia"/>
                <a:ea typeface="Georgia"/>
                <a:cs typeface="Georgia"/>
                <a:sym typeface="Georgia"/>
              </a:rPr>
              <a:t>n</a:t>
            </a:r>
            <a:r>
              <a:rPr lang="en"/>
              <a:t> = number of features</a:t>
            </a:r>
            <a:endParaRPr/>
          </a:p>
          <a:p>
            <a:pPr indent="-342900" lvl="0" marL="457200" rtl="0" algn="l">
              <a:spcBef>
                <a:spcPts val="0"/>
              </a:spcBef>
              <a:spcAft>
                <a:spcPts val="0"/>
              </a:spcAft>
              <a:buSzPts val="1800"/>
              <a:buChar char="-"/>
            </a:pPr>
            <a:r>
              <a:rPr i="1" lang="en">
                <a:latin typeface="Georgia"/>
                <a:ea typeface="Georgia"/>
                <a:cs typeface="Georgia"/>
                <a:sym typeface="Georgia"/>
              </a:rPr>
              <a:t>x</a:t>
            </a:r>
            <a:r>
              <a:rPr baseline="30000" i="1" lang="en">
                <a:latin typeface="Georgia"/>
                <a:ea typeface="Georgia"/>
                <a:cs typeface="Georgia"/>
                <a:sym typeface="Georgia"/>
              </a:rPr>
              <a:t>(i)</a:t>
            </a:r>
            <a:r>
              <a:rPr lang="en"/>
              <a:t> = input (features) of </a:t>
            </a:r>
            <a:r>
              <a:rPr i="1" lang="en">
                <a:latin typeface="Georgia"/>
                <a:ea typeface="Georgia"/>
                <a:cs typeface="Georgia"/>
                <a:sym typeface="Georgia"/>
              </a:rPr>
              <a:t>i</a:t>
            </a:r>
            <a:r>
              <a:rPr baseline="30000" i="1" lang="en">
                <a:latin typeface="Georgia"/>
                <a:ea typeface="Georgia"/>
                <a:cs typeface="Georgia"/>
                <a:sym typeface="Georgia"/>
              </a:rPr>
              <a:t>th</a:t>
            </a:r>
            <a:r>
              <a:rPr lang="en"/>
              <a:t> training example</a:t>
            </a:r>
            <a:endParaRPr/>
          </a:p>
          <a:p>
            <a:pPr indent="-342900" lvl="0" marL="457200" rtl="0" algn="l">
              <a:spcBef>
                <a:spcPts val="0"/>
              </a:spcBef>
              <a:spcAft>
                <a:spcPts val="0"/>
              </a:spcAft>
              <a:buSzPts val="1800"/>
              <a:buChar char="-"/>
            </a:pPr>
            <a:r>
              <a:rPr i="1" lang="en">
                <a:latin typeface="Georgia"/>
                <a:ea typeface="Georgia"/>
                <a:cs typeface="Georgia"/>
                <a:sym typeface="Georgia"/>
              </a:rPr>
              <a:t>x</a:t>
            </a:r>
            <a:r>
              <a:rPr baseline="-25000" i="1" lang="en">
                <a:latin typeface="Georgia"/>
                <a:ea typeface="Georgia"/>
                <a:cs typeface="Georgia"/>
                <a:sym typeface="Georgia"/>
              </a:rPr>
              <a:t>j</a:t>
            </a:r>
            <a:r>
              <a:rPr baseline="30000" i="1" lang="en">
                <a:latin typeface="Georgia"/>
                <a:ea typeface="Georgia"/>
                <a:cs typeface="Georgia"/>
                <a:sym typeface="Georgia"/>
              </a:rPr>
              <a:t>(i)</a:t>
            </a:r>
            <a:r>
              <a:rPr lang="en"/>
              <a:t> = value of features </a:t>
            </a:r>
            <a:r>
              <a:rPr i="1" lang="en"/>
              <a:t>j</a:t>
            </a:r>
            <a:r>
              <a:rPr lang="en"/>
              <a:t> of </a:t>
            </a:r>
            <a:r>
              <a:rPr i="1" lang="en">
                <a:latin typeface="Georgia"/>
                <a:ea typeface="Georgia"/>
                <a:cs typeface="Georgia"/>
                <a:sym typeface="Georgia"/>
              </a:rPr>
              <a:t>i</a:t>
            </a:r>
            <a:r>
              <a:rPr baseline="30000" i="1" lang="en">
                <a:latin typeface="Georgia"/>
                <a:ea typeface="Georgia"/>
                <a:cs typeface="Georgia"/>
                <a:sym typeface="Georgia"/>
              </a:rPr>
              <a:t>th</a:t>
            </a:r>
            <a:r>
              <a:rPr lang="en"/>
              <a:t> training example</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a:t>
            </a:r>
            <a:endParaRPr/>
          </a:p>
        </p:txBody>
      </p:sp>
      <p:sp>
        <p:nvSpPr>
          <p:cNvPr id="603" name="Google Shape;603;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Previously:</a:t>
            </a:r>
            <a:endParaRPr/>
          </a:p>
          <a:p>
            <a:pPr indent="0" lvl="0" marL="0" rtl="0" algn="l">
              <a:spcBef>
                <a:spcPts val="1600"/>
              </a:spcBef>
              <a:spcAft>
                <a:spcPts val="0"/>
              </a:spcAft>
              <a:buNone/>
            </a:pPr>
            <a:r>
              <a:rPr lang="en"/>
              <a:t>What is the multiple variables one?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For convenience of notation, define</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en"/>
              <a:t>Multivariate linear regression.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04" name="Google Shape;604;p84"/>
          <p:cNvPicPr preferRelativeResize="0"/>
          <p:nvPr/>
        </p:nvPicPr>
        <p:blipFill>
          <a:blip r:embed="rId3">
            <a:alphaModFix/>
          </a:blip>
          <a:stretch>
            <a:fillRect/>
          </a:stretch>
        </p:blipFill>
        <p:spPr>
          <a:xfrm>
            <a:off x="2034675" y="1248824"/>
            <a:ext cx="1939082" cy="269825"/>
          </a:xfrm>
          <a:prstGeom prst="rect">
            <a:avLst/>
          </a:prstGeom>
          <a:noFill/>
          <a:ln>
            <a:noFill/>
          </a:ln>
        </p:spPr>
      </p:pic>
      <p:pic>
        <p:nvPicPr>
          <p:cNvPr id="605" name="Google Shape;605;p84"/>
          <p:cNvPicPr preferRelativeResize="0"/>
          <p:nvPr/>
        </p:nvPicPr>
        <p:blipFill>
          <a:blip r:embed="rId4">
            <a:alphaModFix/>
          </a:blip>
          <a:stretch>
            <a:fillRect/>
          </a:stretch>
        </p:blipFill>
        <p:spPr>
          <a:xfrm>
            <a:off x="1983600" y="2226288"/>
            <a:ext cx="4420813" cy="269825"/>
          </a:xfrm>
          <a:prstGeom prst="rect">
            <a:avLst/>
          </a:prstGeom>
          <a:noFill/>
          <a:ln>
            <a:noFill/>
          </a:ln>
        </p:spPr>
      </p:pic>
      <p:pic>
        <p:nvPicPr>
          <p:cNvPr id="606" name="Google Shape;606;p84"/>
          <p:cNvPicPr preferRelativeResize="0"/>
          <p:nvPr/>
        </p:nvPicPr>
        <p:blipFill>
          <a:blip r:embed="rId5">
            <a:alphaModFix/>
          </a:blip>
          <a:stretch>
            <a:fillRect/>
          </a:stretch>
        </p:blipFill>
        <p:spPr>
          <a:xfrm>
            <a:off x="4095775" y="2830575"/>
            <a:ext cx="699050" cy="21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for Multivariate linear regression </a:t>
            </a:r>
            <a:endParaRPr/>
          </a:p>
        </p:txBody>
      </p:sp>
      <p:sp>
        <p:nvSpPr>
          <p:cNvPr id="612" name="Google Shape;612;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a:t>
            </a:r>
            <a:endParaRPr/>
          </a:p>
          <a:p>
            <a:pPr indent="0" lvl="0" marL="0" rtl="0" algn="l">
              <a:spcBef>
                <a:spcPts val="1600"/>
              </a:spcBef>
              <a:spcAft>
                <a:spcPts val="0"/>
              </a:spcAft>
              <a:buNone/>
            </a:pPr>
            <a:r>
              <a:rPr lang="en"/>
              <a:t>Parameters:</a:t>
            </a:r>
            <a:endParaRPr/>
          </a:p>
          <a:p>
            <a:pPr indent="0" lvl="0" marL="0" rtl="0" algn="l">
              <a:spcBef>
                <a:spcPts val="1600"/>
              </a:spcBef>
              <a:spcAft>
                <a:spcPts val="0"/>
              </a:spcAft>
              <a:buNone/>
            </a:pPr>
            <a:r>
              <a:rPr lang="en"/>
              <a:t>Cost function: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Gradient descent:</a:t>
            </a:r>
            <a:endParaRPr/>
          </a:p>
          <a:p>
            <a:pPr indent="0" lvl="0" marL="0" rtl="0" algn="l">
              <a:spcBef>
                <a:spcPts val="1600"/>
              </a:spcBef>
              <a:spcAft>
                <a:spcPts val="0"/>
              </a:spcAft>
              <a:buNone/>
            </a:pPr>
            <a:r>
              <a:rPr lang="en"/>
              <a:t>Repeat:</a:t>
            </a:r>
            <a:endParaRPr/>
          </a:p>
          <a:p>
            <a:pPr indent="0" lvl="0" marL="0" rtl="0" algn="l">
              <a:spcBef>
                <a:spcPts val="1600"/>
              </a:spcBef>
              <a:spcAft>
                <a:spcPts val="1600"/>
              </a:spcAft>
              <a:buNone/>
            </a:pPr>
            <a:r>
              <a:rPr lang="en"/>
              <a:t>Simultaneously update for every  </a:t>
            </a:r>
            <a:endParaRPr/>
          </a:p>
        </p:txBody>
      </p:sp>
      <p:pic>
        <p:nvPicPr>
          <p:cNvPr id="613" name="Google Shape;613;p85"/>
          <p:cNvPicPr preferRelativeResize="0"/>
          <p:nvPr/>
        </p:nvPicPr>
        <p:blipFill>
          <a:blip r:embed="rId3">
            <a:alphaModFix/>
          </a:blip>
          <a:stretch>
            <a:fillRect/>
          </a:stretch>
        </p:blipFill>
        <p:spPr>
          <a:xfrm>
            <a:off x="1671325" y="1248100"/>
            <a:ext cx="5116682" cy="269825"/>
          </a:xfrm>
          <a:prstGeom prst="rect">
            <a:avLst/>
          </a:prstGeom>
          <a:noFill/>
          <a:ln>
            <a:noFill/>
          </a:ln>
        </p:spPr>
      </p:pic>
      <p:pic>
        <p:nvPicPr>
          <p:cNvPr id="614" name="Google Shape;614;p85"/>
          <p:cNvPicPr preferRelativeResize="0"/>
          <p:nvPr/>
        </p:nvPicPr>
        <p:blipFill>
          <a:blip r:embed="rId4">
            <a:alphaModFix/>
          </a:blip>
          <a:stretch>
            <a:fillRect/>
          </a:stretch>
        </p:blipFill>
        <p:spPr>
          <a:xfrm>
            <a:off x="1760275" y="1795625"/>
            <a:ext cx="1381650" cy="233150"/>
          </a:xfrm>
          <a:prstGeom prst="rect">
            <a:avLst/>
          </a:prstGeom>
          <a:noFill/>
          <a:ln>
            <a:noFill/>
          </a:ln>
        </p:spPr>
      </p:pic>
      <p:pic>
        <p:nvPicPr>
          <p:cNvPr id="615" name="Google Shape;615;p85"/>
          <p:cNvPicPr preferRelativeResize="0"/>
          <p:nvPr/>
        </p:nvPicPr>
        <p:blipFill>
          <a:blip r:embed="rId5">
            <a:alphaModFix/>
          </a:blip>
          <a:stretch>
            <a:fillRect/>
          </a:stretch>
        </p:blipFill>
        <p:spPr>
          <a:xfrm>
            <a:off x="1935325" y="2172174"/>
            <a:ext cx="4086902" cy="600675"/>
          </a:xfrm>
          <a:prstGeom prst="rect">
            <a:avLst/>
          </a:prstGeom>
          <a:noFill/>
          <a:ln>
            <a:noFill/>
          </a:ln>
        </p:spPr>
      </p:pic>
      <p:pic>
        <p:nvPicPr>
          <p:cNvPr id="616" name="Google Shape;616;p85"/>
          <p:cNvPicPr preferRelativeResize="0"/>
          <p:nvPr/>
        </p:nvPicPr>
        <p:blipFill>
          <a:blip r:embed="rId6">
            <a:alphaModFix/>
          </a:blip>
          <a:stretch>
            <a:fillRect/>
          </a:stretch>
        </p:blipFill>
        <p:spPr>
          <a:xfrm>
            <a:off x="1365400" y="3794650"/>
            <a:ext cx="3035226" cy="358300"/>
          </a:xfrm>
          <a:prstGeom prst="rect">
            <a:avLst/>
          </a:prstGeom>
          <a:noFill/>
          <a:ln>
            <a:noFill/>
          </a:ln>
        </p:spPr>
      </p:pic>
      <p:pic>
        <p:nvPicPr>
          <p:cNvPr id="617" name="Google Shape;617;p85"/>
          <p:cNvPicPr preferRelativeResize="0"/>
          <p:nvPr/>
        </p:nvPicPr>
        <p:blipFill>
          <a:blip r:embed="rId7">
            <a:alphaModFix/>
          </a:blip>
          <a:stretch>
            <a:fillRect/>
          </a:stretch>
        </p:blipFill>
        <p:spPr>
          <a:xfrm>
            <a:off x="3828073" y="4358525"/>
            <a:ext cx="1364724" cy="233150"/>
          </a:xfrm>
          <a:prstGeom prst="rect">
            <a:avLst/>
          </a:prstGeom>
          <a:noFill/>
          <a:ln>
            <a:noFill/>
          </a:ln>
        </p:spPr>
      </p:pic>
      <p:sp>
        <p:nvSpPr>
          <p:cNvPr id="618" name="Google Shape;618;p85"/>
          <p:cNvSpPr txBox="1"/>
          <p:nvPr/>
        </p:nvSpPr>
        <p:spPr>
          <a:xfrm>
            <a:off x="2328075" y="2834350"/>
            <a:ext cx="63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latin typeface="Georgia"/>
                <a:ea typeface="Georgia"/>
                <a:cs typeface="Georgia"/>
                <a:sym typeface="Georgia"/>
              </a:rPr>
              <a:t>J(</a:t>
            </a:r>
            <a:r>
              <a:rPr i="1" lang="en" sz="1800">
                <a:solidFill>
                  <a:schemeClr val="dk2"/>
                </a:solidFill>
                <a:latin typeface="Georgia"/>
                <a:ea typeface="Georgia"/>
                <a:cs typeface="Georgia"/>
                <a:sym typeface="Georgia"/>
              </a:rPr>
              <a:t>θ</a:t>
            </a:r>
            <a:r>
              <a:rPr i="1" lang="en" sz="1800">
                <a:latin typeface="Georgia"/>
                <a:ea typeface="Georgia"/>
                <a:cs typeface="Georgia"/>
                <a:sym typeface="Georgia"/>
              </a:rPr>
              <a:t>)</a:t>
            </a:r>
            <a:endParaRPr i="1" sz="1800">
              <a:latin typeface="Georgia"/>
              <a:ea typeface="Georgia"/>
              <a:cs typeface="Georgia"/>
              <a:sym typeface="Georgia"/>
            </a:endParaRPr>
          </a:p>
        </p:txBody>
      </p:sp>
      <p:sp>
        <p:nvSpPr>
          <p:cNvPr id="619" name="Google Shape;619;p85"/>
          <p:cNvSpPr/>
          <p:nvPr/>
        </p:nvSpPr>
        <p:spPr>
          <a:xfrm rot="-5400000">
            <a:off x="2654575" y="2006450"/>
            <a:ext cx="75600" cy="1514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5"/>
          <p:cNvSpPr txBox="1"/>
          <p:nvPr/>
        </p:nvSpPr>
        <p:spPr>
          <a:xfrm>
            <a:off x="3417375" y="3223325"/>
            <a:ext cx="63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latin typeface="Georgia"/>
                <a:ea typeface="Georgia"/>
                <a:cs typeface="Georgia"/>
                <a:sym typeface="Georgia"/>
              </a:rPr>
              <a:t>J(</a:t>
            </a:r>
            <a:r>
              <a:rPr i="1" lang="en" sz="1800">
                <a:solidFill>
                  <a:schemeClr val="dk2"/>
                </a:solidFill>
                <a:latin typeface="Georgia"/>
                <a:ea typeface="Georgia"/>
                <a:cs typeface="Georgia"/>
                <a:sym typeface="Georgia"/>
              </a:rPr>
              <a:t>θ</a:t>
            </a:r>
            <a:r>
              <a:rPr i="1" lang="en" sz="1800">
                <a:latin typeface="Georgia"/>
                <a:ea typeface="Georgia"/>
                <a:cs typeface="Georgia"/>
                <a:sym typeface="Georgia"/>
              </a:rPr>
              <a:t>)</a:t>
            </a:r>
            <a:endParaRPr i="1" sz="1800">
              <a:latin typeface="Georgia"/>
              <a:ea typeface="Georgia"/>
              <a:cs typeface="Georgia"/>
              <a:sym typeface="Georgia"/>
            </a:endParaRPr>
          </a:p>
        </p:txBody>
      </p:sp>
      <p:sp>
        <p:nvSpPr>
          <p:cNvPr id="621" name="Google Shape;621;p85"/>
          <p:cNvSpPr/>
          <p:nvPr/>
        </p:nvSpPr>
        <p:spPr>
          <a:xfrm rot="5400000">
            <a:off x="3777150" y="2934875"/>
            <a:ext cx="75600" cy="1514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Gradient Descent</a:t>
            </a:r>
            <a:endParaRPr/>
          </a:p>
        </p:txBody>
      </p:sp>
      <p:sp>
        <p:nvSpPr>
          <p:cNvPr id="627" name="Google Shape;627;p86"/>
          <p:cNvSpPr txBox="1"/>
          <p:nvPr>
            <p:ph idx="1" type="body"/>
          </p:nvPr>
        </p:nvSpPr>
        <p:spPr>
          <a:xfrm>
            <a:off x="311700" y="1152475"/>
            <a:ext cx="4098300" cy="48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n=1: repeat</a:t>
            </a:r>
            <a:endParaRPr/>
          </a:p>
        </p:txBody>
      </p:sp>
      <p:sp>
        <p:nvSpPr>
          <p:cNvPr id="628" name="Google Shape;628;p86"/>
          <p:cNvSpPr txBox="1"/>
          <p:nvPr>
            <p:ph idx="1" type="body"/>
          </p:nvPr>
        </p:nvSpPr>
        <p:spPr>
          <a:xfrm>
            <a:off x="4798475" y="1152475"/>
            <a:ext cx="4098300" cy="48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n&gt;1: repeat</a:t>
            </a:r>
            <a:endParaRPr/>
          </a:p>
        </p:txBody>
      </p:sp>
      <p:pic>
        <p:nvPicPr>
          <p:cNvPr id="629" name="Google Shape;629;p86"/>
          <p:cNvPicPr preferRelativeResize="0"/>
          <p:nvPr/>
        </p:nvPicPr>
        <p:blipFill>
          <a:blip r:embed="rId3">
            <a:alphaModFix/>
          </a:blip>
          <a:stretch>
            <a:fillRect/>
          </a:stretch>
        </p:blipFill>
        <p:spPr>
          <a:xfrm>
            <a:off x="459225" y="1767225"/>
            <a:ext cx="2360200" cy="438150"/>
          </a:xfrm>
          <a:prstGeom prst="rect">
            <a:avLst/>
          </a:prstGeom>
          <a:noFill/>
          <a:ln>
            <a:noFill/>
          </a:ln>
        </p:spPr>
      </p:pic>
      <p:pic>
        <p:nvPicPr>
          <p:cNvPr id="630" name="Google Shape;630;p86"/>
          <p:cNvPicPr preferRelativeResize="0"/>
          <p:nvPr/>
        </p:nvPicPr>
        <p:blipFill>
          <a:blip r:embed="rId4">
            <a:alphaModFix/>
          </a:blip>
          <a:stretch>
            <a:fillRect/>
          </a:stretch>
        </p:blipFill>
        <p:spPr>
          <a:xfrm>
            <a:off x="1774400" y="2444350"/>
            <a:ext cx="602600" cy="254800"/>
          </a:xfrm>
          <a:prstGeom prst="rect">
            <a:avLst/>
          </a:prstGeom>
          <a:noFill/>
          <a:ln>
            <a:noFill/>
          </a:ln>
        </p:spPr>
      </p:pic>
      <p:sp>
        <p:nvSpPr>
          <p:cNvPr id="631" name="Google Shape;631;p86"/>
          <p:cNvSpPr/>
          <p:nvPr/>
        </p:nvSpPr>
        <p:spPr>
          <a:xfrm rot="-5400000">
            <a:off x="2101050" y="1676575"/>
            <a:ext cx="75600" cy="1296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86"/>
          <p:cNvPicPr preferRelativeResize="0"/>
          <p:nvPr/>
        </p:nvPicPr>
        <p:blipFill>
          <a:blip r:embed="rId5">
            <a:alphaModFix/>
          </a:blip>
          <a:stretch>
            <a:fillRect/>
          </a:stretch>
        </p:blipFill>
        <p:spPr>
          <a:xfrm>
            <a:off x="459225" y="3045550"/>
            <a:ext cx="2848007" cy="480000"/>
          </a:xfrm>
          <a:prstGeom prst="rect">
            <a:avLst/>
          </a:prstGeom>
          <a:noFill/>
          <a:ln>
            <a:noFill/>
          </a:ln>
        </p:spPr>
      </p:pic>
      <p:sp>
        <p:nvSpPr>
          <p:cNvPr id="633" name="Google Shape;633;p86"/>
          <p:cNvSpPr txBox="1"/>
          <p:nvPr/>
        </p:nvSpPr>
        <p:spPr>
          <a:xfrm>
            <a:off x="440050" y="3871950"/>
            <a:ext cx="327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Simultaneously update</a:t>
            </a:r>
            <a:r>
              <a:rPr lang="en"/>
              <a:t> </a:t>
            </a: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0, </a:t>
            </a:r>
            <a:r>
              <a:rPr i="1" lang="en" sz="1800">
                <a:solidFill>
                  <a:schemeClr val="dk2"/>
                </a:solidFill>
                <a:latin typeface="Georgia"/>
                <a:ea typeface="Georgia"/>
                <a:cs typeface="Georgia"/>
                <a:sym typeface="Georgia"/>
              </a:rPr>
              <a:t>θ</a:t>
            </a:r>
            <a:r>
              <a:rPr baseline="-25000" i="1" lang="en" sz="1800">
                <a:solidFill>
                  <a:schemeClr val="dk2"/>
                </a:solidFill>
                <a:latin typeface="Georgia"/>
                <a:ea typeface="Georgia"/>
                <a:cs typeface="Georgia"/>
                <a:sym typeface="Georgia"/>
              </a:rPr>
              <a:t>1</a:t>
            </a:r>
            <a:r>
              <a:rPr lang="en"/>
              <a:t> </a:t>
            </a:r>
            <a:endParaRPr/>
          </a:p>
        </p:txBody>
      </p:sp>
      <p:pic>
        <p:nvPicPr>
          <p:cNvPr id="634" name="Google Shape;634;p86"/>
          <p:cNvPicPr preferRelativeResize="0"/>
          <p:nvPr/>
        </p:nvPicPr>
        <p:blipFill>
          <a:blip r:embed="rId6">
            <a:alphaModFix/>
          </a:blip>
          <a:stretch>
            <a:fillRect/>
          </a:stretch>
        </p:blipFill>
        <p:spPr>
          <a:xfrm>
            <a:off x="4851425" y="1728350"/>
            <a:ext cx="2730235" cy="461700"/>
          </a:xfrm>
          <a:prstGeom prst="rect">
            <a:avLst/>
          </a:prstGeom>
          <a:noFill/>
          <a:ln>
            <a:noFill/>
          </a:ln>
        </p:spPr>
      </p:pic>
      <p:pic>
        <p:nvPicPr>
          <p:cNvPr id="635" name="Google Shape;635;p86"/>
          <p:cNvPicPr preferRelativeResize="0"/>
          <p:nvPr/>
        </p:nvPicPr>
        <p:blipFill>
          <a:blip r:embed="rId7">
            <a:alphaModFix/>
          </a:blip>
          <a:stretch>
            <a:fillRect/>
          </a:stretch>
        </p:blipFill>
        <p:spPr>
          <a:xfrm>
            <a:off x="4798475" y="2444350"/>
            <a:ext cx="2848000" cy="484922"/>
          </a:xfrm>
          <a:prstGeom prst="rect">
            <a:avLst/>
          </a:prstGeom>
          <a:noFill/>
          <a:ln>
            <a:noFill/>
          </a:ln>
        </p:spPr>
      </p:pic>
      <p:pic>
        <p:nvPicPr>
          <p:cNvPr id="636" name="Google Shape;636;p86"/>
          <p:cNvPicPr preferRelativeResize="0"/>
          <p:nvPr/>
        </p:nvPicPr>
        <p:blipFill>
          <a:blip r:embed="rId8">
            <a:alphaModFix/>
          </a:blip>
          <a:stretch>
            <a:fillRect/>
          </a:stretch>
        </p:blipFill>
        <p:spPr>
          <a:xfrm>
            <a:off x="4798467" y="3028413"/>
            <a:ext cx="3020575" cy="514275"/>
          </a:xfrm>
          <a:prstGeom prst="rect">
            <a:avLst/>
          </a:prstGeom>
          <a:noFill/>
          <a:ln>
            <a:noFill/>
          </a:ln>
        </p:spPr>
      </p:pic>
      <p:pic>
        <p:nvPicPr>
          <p:cNvPr id="637" name="Google Shape;637;p86"/>
          <p:cNvPicPr preferRelativeResize="0"/>
          <p:nvPr/>
        </p:nvPicPr>
        <p:blipFill>
          <a:blip r:embed="rId9">
            <a:alphaModFix/>
          </a:blip>
          <a:stretch>
            <a:fillRect/>
          </a:stretch>
        </p:blipFill>
        <p:spPr>
          <a:xfrm>
            <a:off x="4798474" y="3741150"/>
            <a:ext cx="3020575" cy="514286"/>
          </a:xfrm>
          <a:prstGeom prst="rect">
            <a:avLst/>
          </a:prstGeom>
          <a:noFill/>
          <a:ln>
            <a:noFill/>
          </a:ln>
        </p:spPr>
      </p:pic>
      <p:sp>
        <p:nvSpPr>
          <p:cNvPr id="638" name="Google Shape;638;p86"/>
          <p:cNvSpPr txBox="1"/>
          <p:nvPr/>
        </p:nvSpPr>
        <p:spPr>
          <a:xfrm>
            <a:off x="4798475" y="4453875"/>
            <a:ext cx="327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Simultaneously update</a:t>
            </a:r>
            <a:r>
              <a:rPr lang="en"/>
              <a:t> all </a:t>
            </a:r>
            <a:r>
              <a:rPr i="1" lang="en" sz="1800">
                <a:solidFill>
                  <a:schemeClr val="dk2"/>
                </a:solidFill>
                <a:latin typeface="Georgia"/>
                <a:ea typeface="Georgia"/>
                <a:cs typeface="Georgia"/>
                <a:sym typeface="Georgia"/>
              </a:rPr>
              <a:t>θ</a:t>
            </a:r>
            <a:r>
              <a:rPr i="1" lang="en" sz="1800">
                <a:solidFill>
                  <a:schemeClr val="dk2"/>
                </a:solidFill>
                <a:latin typeface="Georgia"/>
                <a:ea typeface="Georgia"/>
                <a:cs typeface="Georgia"/>
                <a:sym typeface="Georgia"/>
              </a:rPr>
              <a:t>’s</a:t>
            </a:r>
            <a:r>
              <a:rPr lang="en"/>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Scaling</a:t>
            </a:r>
            <a:endParaRPr/>
          </a:p>
        </p:txBody>
      </p:sp>
      <p:sp>
        <p:nvSpPr>
          <p:cNvPr id="649" name="Google Shape;649;p88"/>
          <p:cNvSpPr txBox="1"/>
          <p:nvPr>
            <p:ph idx="1" type="body"/>
          </p:nvPr>
        </p:nvSpPr>
        <p:spPr>
          <a:xfrm>
            <a:off x="1760250" y="1152475"/>
            <a:ext cx="414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 range 0-3500</a:t>
            </a:r>
            <a:endParaRPr/>
          </a:p>
          <a:p>
            <a:pPr indent="0" lvl="0" marL="0" rtl="0" algn="l">
              <a:spcBef>
                <a:spcPts val="1600"/>
              </a:spcBef>
              <a:spcAft>
                <a:spcPts val="1600"/>
              </a:spcAft>
              <a:buNone/>
            </a:pPr>
            <a:r>
              <a:rPr lang="en"/>
              <a:t>Number of bedrooms: 0-5</a:t>
            </a:r>
            <a:endParaRPr/>
          </a:p>
        </p:txBody>
      </p:sp>
      <p:pic>
        <p:nvPicPr>
          <p:cNvPr id="650" name="Google Shape;650;p88"/>
          <p:cNvPicPr preferRelativeResize="0"/>
          <p:nvPr/>
        </p:nvPicPr>
        <p:blipFill rotWithShape="1">
          <a:blip r:embed="rId3">
            <a:alphaModFix/>
          </a:blip>
          <a:srcRect b="0" l="8470" r="78291" t="0"/>
          <a:stretch/>
        </p:blipFill>
        <p:spPr>
          <a:xfrm>
            <a:off x="534700" y="1573600"/>
            <a:ext cx="880126" cy="2447925"/>
          </a:xfrm>
          <a:prstGeom prst="rect">
            <a:avLst/>
          </a:prstGeom>
          <a:noFill/>
          <a:ln>
            <a:noFill/>
          </a:ln>
        </p:spPr>
      </p:pic>
      <p:pic>
        <p:nvPicPr>
          <p:cNvPr id="651" name="Google Shape;651;p88"/>
          <p:cNvPicPr preferRelativeResize="0"/>
          <p:nvPr/>
        </p:nvPicPr>
        <p:blipFill>
          <a:blip r:embed="rId4">
            <a:alphaModFix/>
          </a:blip>
          <a:stretch>
            <a:fillRect/>
          </a:stretch>
        </p:blipFill>
        <p:spPr>
          <a:xfrm>
            <a:off x="1760249" y="2160925"/>
            <a:ext cx="4051851" cy="2566175"/>
          </a:xfrm>
          <a:prstGeom prst="rect">
            <a:avLst/>
          </a:prstGeom>
          <a:noFill/>
          <a:ln>
            <a:noFill/>
          </a:ln>
        </p:spPr>
      </p:pic>
      <p:sp>
        <p:nvSpPr>
          <p:cNvPr id="652" name="Google Shape;652;p88"/>
          <p:cNvSpPr txBox="1"/>
          <p:nvPr/>
        </p:nvSpPr>
        <p:spPr>
          <a:xfrm>
            <a:off x="6080425" y="1173400"/>
            <a:ext cx="2631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Idea: make sure features are on a </a:t>
            </a:r>
            <a:r>
              <a:rPr lang="en"/>
              <a:t>similar</a:t>
            </a:r>
            <a:r>
              <a:rPr lang="en"/>
              <a:t> scale.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Mean </a:t>
            </a:r>
            <a:r>
              <a:rPr lang="en"/>
              <a:t>Normalization: Replace </a:t>
            </a:r>
            <a:r>
              <a:rPr i="1" lang="en">
                <a:latin typeface="Georgia"/>
                <a:ea typeface="Georgia"/>
                <a:cs typeface="Georgia"/>
                <a:sym typeface="Georgia"/>
              </a:rPr>
              <a:t>x</a:t>
            </a:r>
            <a:r>
              <a:rPr baseline="-25000" i="1" lang="en">
                <a:latin typeface="Georgia"/>
                <a:ea typeface="Georgia"/>
                <a:cs typeface="Georgia"/>
                <a:sym typeface="Georgia"/>
              </a:rPr>
              <a:t>i</a:t>
            </a:r>
            <a:r>
              <a:rPr lang="en"/>
              <a:t> with (</a:t>
            </a:r>
            <a:r>
              <a:rPr i="1" lang="en">
                <a:latin typeface="Georgia"/>
                <a:ea typeface="Georgia"/>
                <a:cs typeface="Georgia"/>
                <a:sym typeface="Georgia"/>
              </a:rPr>
              <a:t>x</a:t>
            </a:r>
            <a:r>
              <a:rPr baseline="-25000" i="1" lang="en">
                <a:latin typeface="Georgia"/>
                <a:ea typeface="Georgia"/>
                <a:cs typeface="Georgia"/>
                <a:sym typeface="Georgia"/>
              </a:rPr>
              <a:t>i</a:t>
            </a:r>
            <a:r>
              <a:rPr lang="en"/>
              <a:t> - </a:t>
            </a:r>
            <a:r>
              <a:rPr i="1" lang="en">
                <a:latin typeface="Georgia"/>
                <a:ea typeface="Georgia"/>
                <a:cs typeface="Georgia"/>
                <a:sym typeface="Georgia"/>
              </a:rPr>
              <a:t>μ</a:t>
            </a:r>
            <a:r>
              <a:rPr baseline="-25000" i="1" lang="en">
                <a:latin typeface="Georgia"/>
                <a:ea typeface="Georgia"/>
                <a:cs typeface="Georgia"/>
                <a:sym typeface="Georgia"/>
              </a:rPr>
              <a:t>i</a:t>
            </a:r>
            <a:r>
              <a:rPr baseline="-25000" lang="en"/>
              <a:t> </a:t>
            </a:r>
            <a:r>
              <a:rPr lang="en"/>
              <a:t>/ range)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Standardization: statistic</a:t>
            </a:r>
            <a:endParaRPr/>
          </a:p>
          <a:p>
            <a:pPr indent="0" lvl="0" marL="0" rtl="0" algn="l">
              <a:spcBef>
                <a:spcPts val="0"/>
              </a:spcBef>
              <a:spcAft>
                <a:spcPts val="0"/>
              </a:spcAft>
              <a:buNone/>
            </a:pPr>
            <a:r>
              <a:t/>
            </a:r>
            <a:endParaRPr/>
          </a:p>
        </p:txBody>
      </p:sp>
      <p:pic>
        <p:nvPicPr>
          <p:cNvPr id="653" name="Google Shape;653;p88"/>
          <p:cNvPicPr preferRelativeResize="0"/>
          <p:nvPr/>
        </p:nvPicPr>
        <p:blipFill>
          <a:blip r:embed="rId5">
            <a:alphaModFix/>
          </a:blip>
          <a:stretch>
            <a:fillRect/>
          </a:stretch>
        </p:blipFill>
        <p:spPr>
          <a:xfrm>
            <a:off x="6157525" y="2836150"/>
            <a:ext cx="1309301" cy="330000"/>
          </a:xfrm>
          <a:prstGeom prst="rect">
            <a:avLst/>
          </a:prstGeom>
          <a:noFill/>
          <a:ln>
            <a:noFill/>
          </a:ln>
        </p:spPr>
      </p:pic>
      <p:pic>
        <p:nvPicPr>
          <p:cNvPr id="654" name="Google Shape;654;p88"/>
          <p:cNvPicPr preferRelativeResize="0"/>
          <p:nvPr/>
        </p:nvPicPr>
        <p:blipFill>
          <a:blip r:embed="rId6">
            <a:alphaModFix/>
          </a:blip>
          <a:stretch>
            <a:fillRect/>
          </a:stretch>
        </p:blipFill>
        <p:spPr>
          <a:xfrm>
            <a:off x="6212850" y="3339325"/>
            <a:ext cx="1536450" cy="330000"/>
          </a:xfrm>
          <a:prstGeom prst="rect">
            <a:avLst/>
          </a:prstGeom>
          <a:noFill/>
          <a:ln>
            <a:noFill/>
          </a:ln>
        </p:spPr>
      </p:pic>
      <p:pic>
        <p:nvPicPr>
          <p:cNvPr id="655" name="Google Shape;655;p88"/>
          <p:cNvPicPr preferRelativeResize="0"/>
          <p:nvPr/>
        </p:nvPicPr>
        <p:blipFill rotWithShape="1">
          <a:blip r:embed="rId7">
            <a:alphaModFix/>
          </a:blip>
          <a:srcRect b="22107" l="0" r="0" t="15282"/>
          <a:stretch/>
        </p:blipFill>
        <p:spPr>
          <a:xfrm>
            <a:off x="6764413" y="4216075"/>
            <a:ext cx="1263025" cy="444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Polynomial Regression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Polynomial Regression</a:t>
            </a:r>
            <a:endParaRPr/>
          </a:p>
        </p:txBody>
      </p:sp>
      <p:sp>
        <p:nvSpPr>
          <p:cNvPr id="666" name="Google Shape;666;p90"/>
          <p:cNvSpPr txBox="1"/>
          <p:nvPr>
            <p:ph idx="1" type="body"/>
          </p:nvPr>
        </p:nvSpPr>
        <p:spPr>
          <a:xfrm>
            <a:off x="5641475" y="2571750"/>
            <a:ext cx="3220200" cy="14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 this still linear?</a:t>
            </a:r>
            <a:endParaRPr/>
          </a:p>
          <a:p>
            <a:pPr indent="0" lvl="0" marL="0" rtl="0" algn="l">
              <a:spcBef>
                <a:spcPts val="1600"/>
              </a:spcBef>
              <a:spcAft>
                <a:spcPts val="1600"/>
              </a:spcAft>
              <a:buNone/>
            </a:pPr>
            <a:r>
              <a:rPr lang="en"/>
              <a:t>What about the following?</a:t>
            </a:r>
            <a:endParaRPr/>
          </a:p>
        </p:txBody>
      </p:sp>
      <p:pic>
        <p:nvPicPr>
          <p:cNvPr id="667" name="Google Shape;667;p90"/>
          <p:cNvPicPr preferRelativeResize="0"/>
          <p:nvPr/>
        </p:nvPicPr>
        <p:blipFill rotWithShape="1">
          <a:blip r:embed="rId3">
            <a:alphaModFix/>
          </a:blip>
          <a:srcRect b="28227" l="0" r="0" t="0"/>
          <a:stretch/>
        </p:blipFill>
        <p:spPr>
          <a:xfrm>
            <a:off x="213900" y="2571750"/>
            <a:ext cx="5215251" cy="1831201"/>
          </a:xfrm>
          <a:prstGeom prst="rect">
            <a:avLst/>
          </a:prstGeom>
          <a:noFill/>
          <a:ln>
            <a:noFill/>
          </a:ln>
        </p:spPr>
      </p:pic>
      <p:pic>
        <p:nvPicPr>
          <p:cNvPr id="668" name="Google Shape;668;p90"/>
          <p:cNvPicPr preferRelativeResize="0"/>
          <p:nvPr/>
        </p:nvPicPr>
        <p:blipFill>
          <a:blip r:embed="rId4">
            <a:alphaModFix/>
          </a:blip>
          <a:stretch>
            <a:fillRect/>
          </a:stretch>
        </p:blipFill>
        <p:spPr>
          <a:xfrm>
            <a:off x="448849" y="1196001"/>
            <a:ext cx="4147150" cy="299250"/>
          </a:xfrm>
          <a:prstGeom prst="rect">
            <a:avLst/>
          </a:prstGeom>
          <a:noFill/>
          <a:ln>
            <a:noFill/>
          </a:ln>
        </p:spPr>
      </p:pic>
      <p:pic>
        <p:nvPicPr>
          <p:cNvPr id="669" name="Google Shape;669;p90"/>
          <p:cNvPicPr preferRelativeResize="0"/>
          <p:nvPr/>
        </p:nvPicPr>
        <p:blipFill>
          <a:blip r:embed="rId5">
            <a:alphaModFix/>
          </a:blip>
          <a:stretch>
            <a:fillRect/>
          </a:stretch>
        </p:blipFill>
        <p:spPr>
          <a:xfrm>
            <a:off x="1235224" y="1673525"/>
            <a:ext cx="4642816" cy="299250"/>
          </a:xfrm>
          <a:prstGeom prst="rect">
            <a:avLst/>
          </a:prstGeom>
          <a:noFill/>
          <a:ln>
            <a:noFill/>
          </a:ln>
        </p:spPr>
      </p:pic>
      <p:pic>
        <p:nvPicPr>
          <p:cNvPr id="670" name="Google Shape;670;p90"/>
          <p:cNvPicPr preferRelativeResize="0"/>
          <p:nvPr/>
        </p:nvPicPr>
        <p:blipFill>
          <a:blip r:embed="rId6">
            <a:alphaModFix/>
          </a:blip>
          <a:stretch>
            <a:fillRect/>
          </a:stretch>
        </p:blipFill>
        <p:spPr>
          <a:xfrm>
            <a:off x="5699550" y="3778650"/>
            <a:ext cx="2971098" cy="2386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a:t>
            </a:r>
            <a:endParaRPr/>
          </a:p>
        </p:txBody>
      </p:sp>
      <p:sp>
        <p:nvSpPr>
          <p:cNvPr id="300" name="Google Shape;300;p55"/>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Regression Problem: </a:t>
            </a:r>
            <a:endParaRPr b="1"/>
          </a:p>
          <a:p>
            <a:pPr indent="0" lvl="0" marL="0" rtl="0" algn="l">
              <a:spcBef>
                <a:spcPts val="1600"/>
              </a:spcBef>
              <a:spcAft>
                <a:spcPts val="0"/>
              </a:spcAft>
              <a:buNone/>
            </a:pPr>
            <a:r>
              <a:rPr lang="en"/>
              <a:t>When target </a:t>
            </a:r>
            <a:r>
              <a:rPr lang="en"/>
              <a:t>variable</a:t>
            </a:r>
            <a:r>
              <a:rPr lang="en"/>
              <a:t> is continuous, such as housing price, amount, etc.</a:t>
            </a:r>
            <a:endParaRPr/>
          </a:p>
          <a:p>
            <a:pPr indent="0" lvl="0" marL="0" rtl="0" algn="l">
              <a:spcBef>
                <a:spcPts val="1600"/>
              </a:spcBef>
              <a:spcAft>
                <a:spcPts val="0"/>
              </a:spcAft>
              <a:buNone/>
            </a:pPr>
            <a:r>
              <a:rPr b="1" lang="en"/>
              <a:t>Classification Problem:</a:t>
            </a:r>
            <a:endParaRPr b="1"/>
          </a:p>
          <a:p>
            <a:pPr indent="0" lvl="0" marL="0" rtl="0" algn="l">
              <a:spcBef>
                <a:spcPts val="1600"/>
              </a:spcBef>
              <a:spcAft>
                <a:spcPts val="1600"/>
              </a:spcAft>
              <a:buNone/>
            </a:pPr>
            <a:r>
              <a:rPr lang="en"/>
              <a:t>When target variable is discrete value, such as townhouse vs house.</a:t>
            </a:r>
            <a:endParaRPr/>
          </a:p>
        </p:txBody>
      </p:sp>
      <p:pic>
        <p:nvPicPr>
          <p:cNvPr id="301" name="Google Shape;301;p55"/>
          <p:cNvPicPr preferRelativeResize="0"/>
          <p:nvPr/>
        </p:nvPicPr>
        <p:blipFill>
          <a:blip r:embed="rId3">
            <a:alphaModFix/>
          </a:blip>
          <a:stretch>
            <a:fillRect/>
          </a:stretch>
        </p:blipFill>
        <p:spPr>
          <a:xfrm>
            <a:off x="550900" y="1295575"/>
            <a:ext cx="3305275" cy="2947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Normal </a:t>
            </a:r>
            <a:r>
              <a:rPr lang="en"/>
              <a:t>Equation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Equation</a:t>
            </a:r>
            <a:endParaRPr/>
          </a:p>
        </p:txBody>
      </p:sp>
      <p:sp>
        <p:nvSpPr>
          <p:cNvPr id="681" name="Google Shape;681;p92"/>
          <p:cNvSpPr txBox="1"/>
          <p:nvPr>
            <p:ph idx="1" type="body"/>
          </p:nvPr>
        </p:nvSpPr>
        <p:spPr>
          <a:xfrm>
            <a:off x="311700" y="1157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Normal equation is a method to solve for θ analytically. </a:t>
            </a:r>
            <a:endParaRPr/>
          </a:p>
        </p:txBody>
      </p:sp>
      <p:pic>
        <p:nvPicPr>
          <p:cNvPr id="682" name="Google Shape;682;p92"/>
          <p:cNvPicPr preferRelativeResize="0"/>
          <p:nvPr/>
        </p:nvPicPr>
        <p:blipFill>
          <a:blip r:embed="rId3">
            <a:alphaModFix/>
          </a:blip>
          <a:stretch>
            <a:fillRect/>
          </a:stretch>
        </p:blipFill>
        <p:spPr>
          <a:xfrm>
            <a:off x="1779175" y="1789750"/>
            <a:ext cx="4717824" cy="686475"/>
          </a:xfrm>
          <a:prstGeom prst="rect">
            <a:avLst/>
          </a:prstGeom>
          <a:noFill/>
          <a:ln>
            <a:noFill/>
          </a:ln>
        </p:spPr>
      </p:pic>
      <p:pic>
        <p:nvPicPr>
          <p:cNvPr id="683" name="Google Shape;683;p92"/>
          <p:cNvPicPr preferRelativeResize="0"/>
          <p:nvPr/>
        </p:nvPicPr>
        <p:blipFill>
          <a:blip r:embed="rId4">
            <a:alphaModFix/>
          </a:blip>
          <a:stretch>
            <a:fillRect/>
          </a:stretch>
        </p:blipFill>
        <p:spPr>
          <a:xfrm>
            <a:off x="407175" y="1964825"/>
            <a:ext cx="1161075" cy="265325"/>
          </a:xfrm>
          <a:prstGeom prst="rect">
            <a:avLst/>
          </a:prstGeom>
          <a:noFill/>
          <a:ln>
            <a:noFill/>
          </a:ln>
        </p:spPr>
      </p:pic>
      <p:pic>
        <p:nvPicPr>
          <p:cNvPr id="684" name="Google Shape;684;p92"/>
          <p:cNvPicPr preferRelativeResize="0"/>
          <p:nvPr/>
        </p:nvPicPr>
        <p:blipFill>
          <a:blip r:embed="rId5">
            <a:alphaModFix/>
          </a:blip>
          <a:stretch>
            <a:fillRect/>
          </a:stretch>
        </p:blipFill>
        <p:spPr>
          <a:xfrm>
            <a:off x="1121475" y="2707925"/>
            <a:ext cx="2161250" cy="410350"/>
          </a:xfrm>
          <a:prstGeom prst="rect">
            <a:avLst/>
          </a:prstGeom>
          <a:noFill/>
          <a:ln>
            <a:noFill/>
          </a:ln>
        </p:spPr>
      </p:pic>
      <p:sp>
        <p:nvSpPr>
          <p:cNvPr id="685" name="Google Shape;685;p92"/>
          <p:cNvSpPr txBox="1"/>
          <p:nvPr/>
        </p:nvSpPr>
        <p:spPr>
          <a:xfrm>
            <a:off x="591725" y="2713000"/>
            <a:ext cx="4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Set</a:t>
            </a:r>
            <a:endParaRPr/>
          </a:p>
        </p:txBody>
      </p:sp>
      <p:pic>
        <p:nvPicPr>
          <p:cNvPr id="686" name="Google Shape;686;p92"/>
          <p:cNvPicPr preferRelativeResize="0"/>
          <p:nvPr/>
        </p:nvPicPr>
        <p:blipFill>
          <a:blip r:embed="rId6">
            <a:alphaModFix/>
          </a:blip>
          <a:stretch>
            <a:fillRect/>
          </a:stretch>
        </p:blipFill>
        <p:spPr>
          <a:xfrm>
            <a:off x="4975325" y="2756400"/>
            <a:ext cx="1572128" cy="265325"/>
          </a:xfrm>
          <a:prstGeom prst="rect">
            <a:avLst/>
          </a:prstGeom>
          <a:noFill/>
          <a:ln>
            <a:noFill/>
          </a:ln>
        </p:spPr>
      </p:pic>
      <p:sp>
        <p:nvSpPr>
          <p:cNvPr id="687" name="Google Shape;687;p92"/>
          <p:cNvSpPr txBox="1"/>
          <p:nvPr/>
        </p:nvSpPr>
        <p:spPr>
          <a:xfrm>
            <a:off x="4075500" y="2713000"/>
            <a:ext cx="8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Solve</a:t>
            </a:r>
            <a:endParaRPr/>
          </a:p>
        </p:txBody>
      </p:sp>
      <p:pic>
        <p:nvPicPr>
          <p:cNvPr id="688" name="Google Shape;688;p92"/>
          <p:cNvPicPr preferRelativeResize="0"/>
          <p:nvPr/>
        </p:nvPicPr>
        <p:blipFill rotWithShape="1">
          <a:blip r:embed="rId7">
            <a:alphaModFix/>
          </a:blip>
          <a:srcRect b="64858" l="0" r="71877" t="0"/>
          <a:stretch/>
        </p:blipFill>
        <p:spPr>
          <a:xfrm>
            <a:off x="407175" y="3283725"/>
            <a:ext cx="1869675" cy="860250"/>
          </a:xfrm>
          <a:prstGeom prst="rect">
            <a:avLst/>
          </a:prstGeom>
          <a:noFill/>
          <a:ln>
            <a:noFill/>
          </a:ln>
        </p:spPr>
      </p:pic>
      <p:graphicFrame>
        <p:nvGraphicFramePr>
          <p:cNvPr id="689" name="Google Shape;689;p92"/>
          <p:cNvGraphicFramePr/>
          <p:nvPr/>
        </p:nvGraphicFramePr>
        <p:xfrm>
          <a:off x="3072075" y="3399525"/>
          <a:ext cx="3000000" cy="3000000"/>
        </p:xfrm>
        <a:graphic>
          <a:graphicData uri="http://schemas.openxmlformats.org/drawingml/2006/table">
            <a:tbl>
              <a:tblPr>
                <a:noFill/>
                <a:tableStyleId>{1250B30C-1EF8-4D7C-B7C0-1FDEBF4BC85C}</a:tableStyleId>
              </a:tblPr>
              <a:tblGrid>
                <a:gridCol w="374975"/>
                <a:gridCol w="374975"/>
                <a:gridCol w="374975"/>
                <a:gridCol w="374975"/>
              </a:tblGrid>
              <a:tr h="176425">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1600</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550</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1300</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690" name="Google Shape;690;p92"/>
          <p:cNvSpPr/>
          <p:nvPr/>
        </p:nvSpPr>
        <p:spPr>
          <a:xfrm>
            <a:off x="3156150" y="3427500"/>
            <a:ext cx="37800" cy="5727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2"/>
          <p:cNvSpPr/>
          <p:nvPr/>
        </p:nvSpPr>
        <p:spPr>
          <a:xfrm rot="10800000">
            <a:off x="4694975" y="3427500"/>
            <a:ext cx="37800" cy="5727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2"/>
          <p:cNvSpPr txBox="1"/>
          <p:nvPr/>
        </p:nvSpPr>
        <p:spPr>
          <a:xfrm>
            <a:off x="2593050" y="3513750"/>
            <a:ext cx="4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 =</a:t>
            </a:r>
            <a:endParaRPr/>
          </a:p>
        </p:txBody>
      </p:sp>
      <p:sp>
        <p:nvSpPr>
          <p:cNvPr id="693" name="Google Shape;693;p92"/>
          <p:cNvSpPr txBox="1"/>
          <p:nvPr/>
        </p:nvSpPr>
        <p:spPr>
          <a:xfrm>
            <a:off x="5191825" y="3513750"/>
            <a:ext cx="4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a:t>
            </a:r>
            <a:r>
              <a:rPr lang="en"/>
              <a:t> =</a:t>
            </a:r>
            <a:endParaRPr/>
          </a:p>
        </p:txBody>
      </p:sp>
      <p:sp>
        <p:nvSpPr>
          <p:cNvPr id="694" name="Google Shape;694;p92"/>
          <p:cNvSpPr/>
          <p:nvPr/>
        </p:nvSpPr>
        <p:spPr>
          <a:xfrm>
            <a:off x="5650525" y="3427500"/>
            <a:ext cx="37800" cy="5727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2"/>
          <p:cNvSpPr/>
          <p:nvPr/>
        </p:nvSpPr>
        <p:spPr>
          <a:xfrm rot="10800000">
            <a:off x="6001925" y="3427500"/>
            <a:ext cx="37800" cy="5727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96" name="Google Shape;696;p92"/>
          <p:cNvGraphicFramePr/>
          <p:nvPr/>
        </p:nvGraphicFramePr>
        <p:xfrm>
          <a:off x="5626950" y="3399525"/>
          <a:ext cx="3000000" cy="3000000"/>
        </p:xfrm>
        <a:graphic>
          <a:graphicData uri="http://schemas.openxmlformats.org/drawingml/2006/table">
            <a:tbl>
              <a:tblPr>
                <a:noFill/>
                <a:tableStyleId>{1250B30C-1EF8-4D7C-B7C0-1FDEBF4BC85C}</a:tableStyleId>
              </a:tblPr>
              <a:tblGrid>
                <a:gridCol w="374975"/>
              </a:tblGrid>
              <a:tr h="176425">
                <a:tc>
                  <a:txBody>
                    <a:bodyPr/>
                    <a:lstStyle/>
                    <a:p>
                      <a:pPr indent="0" lvl="0" marL="0" rtl="0" algn="r">
                        <a:lnSpc>
                          <a:spcPct val="115000"/>
                        </a:lnSpc>
                        <a:spcBef>
                          <a:spcPts val="0"/>
                        </a:spcBef>
                        <a:spcAft>
                          <a:spcPts val="0"/>
                        </a:spcAft>
                        <a:buNone/>
                      </a:pPr>
                      <a:r>
                        <a:rPr lang="en" sz="1000"/>
                        <a:t>6800</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3500</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5100</a:t>
                      </a:r>
                      <a:endParaRPr sz="1000"/>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97" name="Google Shape;697;p92"/>
          <p:cNvPicPr preferRelativeResize="0"/>
          <p:nvPr/>
        </p:nvPicPr>
        <p:blipFill>
          <a:blip r:embed="rId8">
            <a:alphaModFix/>
          </a:blip>
          <a:stretch>
            <a:fillRect/>
          </a:stretch>
        </p:blipFill>
        <p:spPr>
          <a:xfrm>
            <a:off x="6784187" y="3581175"/>
            <a:ext cx="1988039" cy="265325"/>
          </a:xfrm>
          <a:prstGeom prst="rect">
            <a:avLst/>
          </a:prstGeom>
          <a:noFill/>
          <a:ln>
            <a:noFill/>
          </a:ln>
        </p:spPr>
      </p:pic>
      <p:sp>
        <p:nvSpPr>
          <p:cNvPr id="698" name="Google Shape;698;p92"/>
          <p:cNvSpPr/>
          <p:nvPr/>
        </p:nvSpPr>
        <p:spPr>
          <a:xfrm>
            <a:off x="6671875" y="3440050"/>
            <a:ext cx="2223900" cy="50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vs. Normal Equation</a:t>
            </a:r>
            <a:endParaRPr/>
          </a:p>
        </p:txBody>
      </p:sp>
      <p:sp>
        <p:nvSpPr>
          <p:cNvPr id="704" name="Google Shape;704;p93"/>
          <p:cNvSpPr txBox="1"/>
          <p:nvPr>
            <p:ph idx="1" type="body"/>
          </p:nvPr>
        </p:nvSpPr>
        <p:spPr>
          <a:xfrm>
            <a:off x="311700" y="1152475"/>
            <a:ext cx="407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a:p>
            <a:pPr indent="-342900" lvl="0" marL="457200" rtl="0" algn="l">
              <a:spcBef>
                <a:spcPts val="1600"/>
              </a:spcBef>
              <a:spcAft>
                <a:spcPts val="0"/>
              </a:spcAft>
              <a:buSzPts val="1800"/>
              <a:buChar char="●"/>
            </a:pPr>
            <a:r>
              <a:rPr lang="en"/>
              <a:t>Need choose learning rate</a:t>
            </a:r>
            <a:endParaRPr/>
          </a:p>
          <a:p>
            <a:pPr indent="-342900" lvl="0" marL="457200" rtl="0" algn="l">
              <a:spcBef>
                <a:spcPts val="0"/>
              </a:spcBef>
              <a:spcAft>
                <a:spcPts val="0"/>
              </a:spcAft>
              <a:buSzPts val="1800"/>
              <a:buChar char="●"/>
            </a:pPr>
            <a:r>
              <a:rPr lang="en"/>
              <a:t>Needs many iterations</a:t>
            </a:r>
            <a:endParaRPr/>
          </a:p>
          <a:p>
            <a:pPr indent="-342900" lvl="0" marL="457200" rtl="0" algn="l">
              <a:spcBef>
                <a:spcPts val="0"/>
              </a:spcBef>
              <a:spcAft>
                <a:spcPts val="0"/>
              </a:spcAft>
              <a:buSzPts val="1800"/>
              <a:buChar char="●"/>
            </a:pPr>
            <a:r>
              <a:rPr lang="en"/>
              <a:t>Works well even when feature size is large</a:t>
            </a:r>
            <a:endParaRPr/>
          </a:p>
        </p:txBody>
      </p:sp>
      <p:sp>
        <p:nvSpPr>
          <p:cNvPr id="705" name="Google Shape;705;p93"/>
          <p:cNvSpPr txBox="1"/>
          <p:nvPr>
            <p:ph idx="1" type="body"/>
          </p:nvPr>
        </p:nvSpPr>
        <p:spPr>
          <a:xfrm>
            <a:off x="4779525" y="1152475"/>
            <a:ext cx="407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Equation</a:t>
            </a:r>
            <a:endParaRPr/>
          </a:p>
          <a:p>
            <a:pPr indent="-342900" lvl="0" marL="457200" rtl="0" algn="l">
              <a:spcBef>
                <a:spcPts val="1600"/>
              </a:spcBef>
              <a:spcAft>
                <a:spcPts val="0"/>
              </a:spcAft>
              <a:buSzPts val="1800"/>
              <a:buChar char="●"/>
            </a:pPr>
            <a:r>
              <a:rPr lang="en"/>
              <a:t>No need learning rate</a:t>
            </a:r>
            <a:endParaRPr/>
          </a:p>
          <a:p>
            <a:pPr indent="-342900" lvl="0" marL="457200" rtl="0" algn="l">
              <a:spcBef>
                <a:spcPts val="0"/>
              </a:spcBef>
              <a:spcAft>
                <a:spcPts val="0"/>
              </a:spcAft>
              <a:buSzPts val="1800"/>
              <a:buChar char="●"/>
            </a:pPr>
            <a:r>
              <a:rPr lang="en"/>
              <a:t>No iteration</a:t>
            </a:r>
            <a:endParaRPr/>
          </a:p>
          <a:p>
            <a:pPr indent="-342900" lvl="0" marL="457200" rtl="0" algn="l">
              <a:spcBef>
                <a:spcPts val="0"/>
              </a:spcBef>
              <a:spcAft>
                <a:spcPts val="0"/>
              </a:spcAft>
              <a:buSzPts val="1800"/>
              <a:buChar char="●"/>
            </a:pPr>
            <a:r>
              <a:rPr lang="en"/>
              <a:t>Need to compute</a:t>
            </a:r>
            <a:endParaRPr/>
          </a:p>
          <a:p>
            <a:pPr indent="-342900" lvl="0" marL="457200" rtl="0" algn="l">
              <a:spcBef>
                <a:spcPts val="0"/>
              </a:spcBef>
              <a:spcAft>
                <a:spcPts val="0"/>
              </a:spcAft>
              <a:buSzPts val="1800"/>
              <a:buChar char="●"/>
            </a:pPr>
            <a:r>
              <a:rPr lang="en"/>
              <a:t>Slow if feature size is very large</a:t>
            </a:r>
            <a:endParaRPr/>
          </a:p>
          <a:p>
            <a:pPr indent="-342900" lvl="0" marL="457200" rtl="0" algn="l">
              <a:spcBef>
                <a:spcPts val="0"/>
              </a:spcBef>
              <a:spcAft>
                <a:spcPts val="0"/>
              </a:spcAft>
              <a:buSzPts val="1800"/>
              <a:buChar char="●"/>
            </a:pPr>
            <a:r>
              <a:rPr lang="en"/>
              <a:t>If m &lt;&lt; n, non-</a:t>
            </a:r>
            <a:r>
              <a:rPr lang="en"/>
              <a:t>invertible</a:t>
            </a:r>
            <a:r>
              <a:rPr lang="en"/>
              <a:t> (singular/degenerate), need to do feature deletion or regularization.</a:t>
            </a:r>
            <a:endParaRPr/>
          </a:p>
          <a:p>
            <a:pPr indent="0" lvl="0" marL="0" rtl="0" algn="l">
              <a:spcBef>
                <a:spcPts val="1600"/>
              </a:spcBef>
              <a:spcAft>
                <a:spcPts val="1600"/>
              </a:spcAft>
              <a:buNone/>
            </a:pPr>
            <a:r>
              <a:rPr lang="en"/>
              <a:t>m</a:t>
            </a:r>
            <a:r>
              <a:rPr lang="en"/>
              <a:t>: sample size, n: feature size </a:t>
            </a:r>
            <a:endParaRPr/>
          </a:p>
        </p:txBody>
      </p:sp>
      <p:pic>
        <p:nvPicPr>
          <p:cNvPr id="706" name="Google Shape;706;p93"/>
          <p:cNvPicPr preferRelativeResize="0"/>
          <p:nvPr/>
        </p:nvPicPr>
        <p:blipFill>
          <a:blip r:embed="rId3">
            <a:alphaModFix/>
          </a:blip>
          <a:stretch>
            <a:fillRect/>
          </a:stretch>
        </p:blipFill>
        <p:spPr>
          <a:xfrm>
            <a:off x="7240598" y="2418916"/>
            <a:ext cx="903625" cy="23963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a:t>
            </a:r>
            <a:r>
              <a:rPr lang="en"/>
              <a:t> Regression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717" name="Google Shape;717;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spam vs. not spam</a:t>
            </a:r>
            <a:endParaRPr/>
          </a:p>
          <a:p>
            <a:pPr indent="0" lvl="0" marL="0" rtl="0" algn="l">
              <a:spcBef>
                <a:spcPts val="1600"/>
              </a:spcBef>
              <a:spcAft>
                <a:spcPts val="0"/>
              </a:spcAft>
              <a:buNone/>
            </a:pPr>
            <a:r>
              <a:rPr lang="en"/>
              <a:t>Online: transaction vs. fraudulent</a:t>
            </a:r>
            <a:endParaRPr/>
          </a:p>
          <a:p>
            <a:pPr indent="0" lvl="0" marL="0" rtl="0" algn="l">
              <a:spcBef>
                <a:spcPts val="1600"/>
              </a:spcBef>
              <a:spcAft>
                <a:spcPts val="0"/>
              </a:spcAft>
              <a:buNone/>
            </a:pPr>
            <a:r>
              <a:rPr lang="en"/>
              <a:t>Tumor: malignant vs. benign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Want </a:t>
            </a:r>
            <a:r>
              <a:rPr i="1" lang="en">
                <a:latin typeface="Georgia"/>
                <a:ea typeface="Georgia"/>
                <a:cs typeface="Georgia"/>
                <a:sym typeface="Georgia"/>
              </a:rPr>
              <a:t>h(x) ∈  [0,1]</a:t>
            </a:r>
            <a:r>
              <a:rPr lang="en"/>
              <a:t>.</a:t>
            </a:r>
            <a:endParaRPr/>
          </a:p>
          <a:p>
            <a:pPr indent="0" lvl="0" marL="0" rtl="0" algn="l">
              <a:spcBef>
                <a:spcPts val="1600"/>
              </a:spcBef>
              <a:spcAft>
                <a:spcPts val="0"/>
              </a:spcAft>
              <a:buNone/>
            </a:pPr>
            <a:r>
              <a:rPr lang="en"/>
              <a:t>Logistic</a:t>
            </a:r>
            <a:r>
              <a:rPr lang="en"/>
              <a:t> Function: </a:t>
            </a:r>
            <a:endParaRPr/>
          </a:p>
          <a:p>
            <a:pPr indent="0" lvl="0" marL="0" rtl="0" algn="l">
              <a:spcBef>
                <a:spcPts val="1600"/>
              </a:spcBef>
              <a:spcAft>
                <a:spcPts val="1600"/>
              </a:spcAft>
              <a:buNone/>
            </a:pPr>
            <a:r>
              <a:t/>
            </a:r>
            <a:endParaRPr/>
          </a:p>
        </p:txBody>
      </p:sp>
      <p:pic>
        <p:nvPicPr>
          <p:cNvPr id="718" name="Google Shape;718;p95"/>
          <p:cNvPicPr preferRelativeResize="0"/>
          <p:nvPr/>
        </p:nvPicPr>
        <p:blipFill rotWithShape="1">
          <a:blip r:embed="rId3">
            <a:alphaModFix/>
          </a:blip>
          <a:srcRect b="10305" l="3409" r="50270" t="0"/>
          <a:stretch/>
        </p:blipFill>
        <p:spPr>
          <a:xfrm>
            <a:off x="4942100" y="114475"/>
            <a:ext cx="3363399" cy="2199400"/>
          </a:xfrm>
          <a:prstGeom prst="rect">
            <a:avLst/>
          </a:prstGeom>
          <a:noFill/>
          <a:ln>
            <a:noFill/>
          </a:ln>
        </p:spPr>
      </p:pic>
      <p:pic>
        <p:nvPicPr>
          <p:cNvPr id="719" name="Google Shape;719;p95"/>
          <p:cNvPicPr preferRelativeResize="0"/>
          <p:nvPr/>
        </p:nvPicPr>
        <p:blipFill rotWithShape="1">
          <a:blip r:embed="rId3">
            <a:alphaModFix/>
          </a:blip>
          <a:srcRect b="10305" l="54004" r="-324" t="0"/>
          <a:stretch/>
        </p:blipFill>
        <p:spPr>
          <a:xfrm>
            <a:off x="4970475" y="2571750"/>
            <a:ext cx="3363399" cy="2199400"/>
          </a:xfrm>
          <a:prstGeom prst="rect">
            <a:avLst/>
          </a:prstGeom>
          <a:noFill/>
          <a:ln>
            <a:noFill/>
          </a:ln>
        </p:spPr>
      </p:pic>
      <p:pic>
        <p:nvPicPr>
          <p:cNvPr id="720" name="Google Shape;720;p95"/>
          <p:cNvPicPr preferRelativeResize="0"/>
          <p:nvPr/>
        </p:nvPicPr>
        <p:blipFill>
          <a:blip r:embed="rId4">
            <a:alphaModFix/>
          </a:blip>
          <a:stretch>
            <a:fillRect/>
          </a:stretch>
        </p:blipFill>
        <p:spPr>
          <a:xfrm>
            <a:off x="2605000" y="3251100"/>
            <a:ext cx="1651600" cy="416050"/>
          </a:xfrm>
          <a:prstGeom prst="rect">
            <a:avLst/>
          </a:prstGeom>
          <a:noFill/>
          <a:ln>
            <a:noFill/>
          </a:ln>
        </p:spPr>
      </p:pic>
      <p:pic>
        <p:nvPicPr>
          <p:cNvPr id="721" name="Google Shape;721;p95"/>
          <p:cNvPicPr preferRelativeResize="0"/>
          <p:nvPr/>
        </p:nvPicPr>
        <p:blipFill>
          <a:blip r:embed="rId5">
            <a:alphaModFix/>
          </a:blip>
          <a:stretch>
            <a:fillRect/>
          </a:stretch>
        </p:blipFill>
        <p:spPr>
          <a:xfrm>
            <a:off x="2605000" y="3719000"/>
            <a:ext cx="1598275" cy="643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727" name="Google Shape;727;p96"/>
          <p:cNvSpPr txBox="1"/>
          <p:nvPr>
            <p:ph idx="1" type="body"/>
          </p:nvPr>
        </p:nvSpPr>
        <p:spPr>
          <a:xfrm>
            <a:off x="4572000" y="1155050"/>
            <a:ext cx="4260300" cy="3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Threshold classifier output </a:t>
            </a: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a:t>
            </a:r>
            <a:r>
              <a:rPr lang="en"/>
              <a:t> at 0.5.</a:t>
            </a:r>
            <a:endParaRPr/>
          </a:p>
          <a:p>
            <a:pPr indent="-342900" lvl="0" marL="457200" rtl="0" algn="l">
              <a:spcBef>
                <a:spcPts val="1600"/>
              </a:spcBef>
              <a:spcAft>
                <a:spcPts val="0"/>
              </a:spcAft>
              <a:buSzPts val="1800"/>
              <a:buChar char="●"/>
            </a:pPr>
            <a:r>
              <a:rPr lang="en"/>
              <a:t>If </a:t>
            </a: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 &gt;= 0.5</a:t>
            </a:r>
            <a:r>
              <a:rPr lang="en"/>
              <a:t>, predict “</a:t>
            </a:r>
            <a:r>
              <a:rPr i="1" lang="en">
                <a:latin typeface="Georgia"/>
                <a:ea typeface="Georgia"/>
                <a:cs typeface="Georgia"/>
                <a:sym typeface="Georgia"/>
              </a:rPr>
              <a:t>y=1</a:t>
            </a:r>
            <a:r>
              <a:rPr lang="en"/>
              <a:t>”</a:t>
            </a:r>
            <a:endParaRPr/>
          </a:p>
          <a:p>
            <a:pPr indent="-342900" lvl="0" marL="457200" rtl="0" algn="l">
              <a:spcBef>
                <a:spcPts val="0"/>
              </a:spcBef>
              <a:spcAft>
                <a:spcPts val="0"/>
              </a:spcAft>
              <a:buSzPts val="1800"/>
              <a:buChar char="●"/>
            </a:pPr>
            <a:r>
              <a:rPr lang="en"/>
              <a:t>If </a:t>
            </a: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 &gt; 0.5, </a:t>
            </a:r>
            <a:r>
              <a:rPr lang="en"/>
              <a:t>predict “</a:t>
            </a:r>
            <a:r>
              <a:rPr i="1" lang="en">
                <a:latin typeface="Georgia"/>
                <a:ea typeface="Georgia"/>
                <a:cs typeface="Georgia"/>
                <a:sym typeface="Georgia"/>
              </a:rPr>
              <a:t>y=0</a:t>
            </a:r>
            <a:r>
              <a:rPr lang="en"/>
              <a:t>”</a:t>
            </a:r>
            <a:endParaRPr/>
          </a:p>
          <a:p>
            <a:pPr indent="0" lvl="0" marL="0" rtl="0" algn="l">
              <a:spcBef>
                <a:spcPts val="1600"/>
              </a:spcBef>
              <a:spcAft>
                <a:spcPts val="0"/>
              </a:spcAft>
              <a:buNone/>
            </a:pPr>
            <a:r>
              <a:rPr lang="en"/>
              <a:t>Sigmoid function = Logisti</a:t>
            </a:r>
            <a:r>
              <a:rPr lang="en"/>
              <a:t>c </a:t>
            </a:r>
            <a:r>
              <a:rPr lang="en"/>
              <a:t>function</a:t>
            </a:r>
            <a:endParaRPr/>
          </a:p>
          <a:p>
            <a:pPr indent="0" lvl="0" marL="0" rtl="0" algn="l">
              <a:spcBef>
                <a:spcPts val="1600"/>
              </a:spcBef>
              <a:spcAft>
                <a:spcPts val="0"/>
              </a:spcAft>
              <a:buNone/>
            </a:pPr>
            <a:r>
              <a:rPr lang="en"/>
              <a:t>How do we interpret </a:t>
            </a: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Tell patient that 70% chance of tumor being malignant</a:t>
            </a:r>
            <a:endParaRPr/>
          </a:p>
          <a:p>
            <a:pPr indent="0" lvl="0" marL="0" rtl="0" algn="l">
              <a:spcBef>
                <a:spcPts val="1600"/>
              </a:spcBef>
              <a:spcAft>
                <a:spcPts val="1600"/>
              </a:spcAft>
              <a:buNone/>
            </a:pPr>
            <a:r>
              <a:t/>
            </a:r>
            <a:endParaRPr/>
          </a:p>
        </p:txBody>
      </p:sp>
      <p:pic>
        <p:nvPicPr>
          <p:cNvPr id="728" name="Google Shape;728;p96"/>
          <p:cNvPicPr preferRelativeResize="0"/>
          <p:nvPr/>
        </p:nvPicPr>
        <p:blipFill>
          <a:blip r:embed="rId3">
            <a:alphaModFix/>
          </a:blip>
          <a:stretch>
            <a:fillRect/>
          </a:stretch>
        </p:blipFill>
        <p:spPr>
          <a:xfrm>
            <a:off x="169125" y="1155038"/>
            <a:ext cx="4267200" cy="2833421"/>
          </a:xfrm>
          <a:prstGeom prst="rect">
            <a:avLst/>
          </a:prstGeom>
          <a:noFill/>
          <a:ln>
            <a:noFill/>
          </a:ln>
        </p:spPr>
      </p:pic>
      <p:cxnSp>
        <p:nvCxnSpPr>
          <p:cNvPr id="729" name="Google Shape;729;p96"/>
          <p:cNvCxnSpPr/>
          <p:nvPr/>
        </p:nvCxnSpPr>
        <p:spPr>
          <a:xfrm>
            <a:off x="459700" y="2482425"/>
            <a:ext cx="3686100" cy="0"/>
          </a:xfrm>
          <a:prstGeom prst="straightConnector1">
            <a:avLst/>
          </a:prstGeom>
          <a:noFill/>
          <a:ln cap="flat" cmpd="sng" w="9525">
            <a:solidFill>
              <a:srgbClr val="61BF1A"/>
            </a:solidFill>
            <a:prstDash val="dash"/>
            <a:round/>
            <a:headEnd len="med" w="med" type="none"/>
            <a:tailEnd len="med" w="med" type="none"/>
          </a:ln>
        </p:spPr>
      </p:cxnSp>
      <p:sp>
        <p:nvSpPr>
          <p:cNvPr id="730" name="Google Shape;730;p96"/>
          <p:cNvSpPr txBox="1"/>
          <p:nvPr/>
        </p:nvSpPr>
        <p:spPr>
          <a:xfrm>
            <a:off x="3284750" y="2282325"/>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Cutoff</a:t>
            </a:r>
            <a:endParaRPr/>
          </a:p>
        </p:txBody>
      </p:sp>
      <p:sp>
        <p:nvSpPr>
          <p:cNvPr id="731" name="Google Shape;731;p96"/>
          <p:cNvSpPr txBox="1"/>
          <p:nvPr/>
        </p:nvSpPr>
        <p:spPr>
          <a:xfrm>
            <a:off x="3069375" y="1624475"/>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rPr>
              <a:t>Positive</a:t>
            </a:r>
            <a:endParaRPr>
              <a:solidFill>
                <a:srgbClr val="00FF00"/>
              </a:solidFill>
            </a:endParaRPr>
          </a:p>
        </p:txBody>
      </p:sp>
      <p:sp>
        <p:nvSpPr>
          <p:cNvPr id="732" name="Google Shape;732;p96"/>
          <p:cNvSpPr txBox="1"/>
          <p:nvPr/>
        </p:nvSpPr>
        <p:spPr>
          <a:xfrm>
            <a:off x="3069375" y="2846725"/>
            <a:ext cx="9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Negative</a:t>
            </a:r>
            <a:endParaRPr>
              <a:solidFill>
                <a:srgbClr val="FF0000"/>
              </a:solidFill>
            </a:endParaRPr>
          </a:p>
        </p:txBody>
      </p:sp>
      <p:pic>
        <p:nvPicPr>
          <p:cNvPr id="733" name="Google Shape;733;p96"/>
          <p:cNvPicPr preferRelativeResize="0"/>
          <p:nvPr/>
        </p:nvPicPr>
        <p:blipFill>
          <a:blip r:embed="rId4">
            <a:alphaModFix/>
          </a:blip>
          <a:stretch>
            <a:fillRect/>
          </a:stretch>
        </p:blipFill>
        <p:spPr>
          <a:xfrm>
            <a:off x="311701" y="3947125"/>
            <a:ext cx="1936699" cy="320200"/>
          </a:xfrm>
          <a:prstGeom prst="rect">
            <a:avLst/>
          </a:prstGeom>
          <a:noFill/>
          <a:ln>
            <a:noFill/>
          </a:ln>
        </p:spPr>
      </p:pic>
      <p:pic>
        <p:nvPicPr>
          <p:cNvPr id="734" name="Google Shape;734;p96"/>
          <p:cNvPicPr preferRelativeResize="0"/>
          <p:nvPr/>
        </p:nvPicPr>
        <p:blipFill>
          <a:blip r:embed="rId5">
            <a:alphaModFix/>
          </a:blip>
          <a:stretch>
            <a:fillRect/>
          </a:stretch>
        </p:blipFill>
        <p:spPr>
          <a:xfrm>
            <a:off x="311690" y="4400400"/>
            <a:ext cx="1728772" cy="400200"/>
          </a:xfrm>
          <a:prstGeom prst="rect">
            <a:avLst/>
          </a:prstGeom>
          <a:noFill/>
          <a:ln>
            <a:noFill/>
          </a:ln>
        </p:spPr>
      </p:pic>
      <p:pic>
        <p:nvPicPr>
          <p:cNvPr id="735" name="Google Shape;735;p96"/>
          <p:cNvPicPr preferRelativeResize="0"/>
          <p:nvPr/>
        </p:nvPicPr>
        <p:blipFill>
          <a:blip r:embed="rId6">
            <a:alphaModFix/>
          </a:blip>
          <a:stretch>
            <a:fillRect/>
          </a:stretch>
        </p:blipFill>
        <p:spPr>
          <a:xfrm>
            <a:off x="5920763" y="3626925"/>
            <a:ext cx="1562766" cy="320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741" name="Google Shape;741;p97"/>
          <p:cNvSpPr txBox="1"/>
          <p:nvPr>
            <p:ph idx="1" type="body"/>
          </p:nvPr>
        </p:nvSpPr>
        <p:spPr>
          <a:xfrm>
            <a:off x="311700" y="2340325"/>
            <a:ext cx="8520600" cy="22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a:t>
            </a:r>
            <a:r>
              <a:rPr i="1" lang="en">
                <a:latin typeface="Georgia"/>
                <a:ea typeface="Georgia"/>
                <a:cs typeface="Georgia"/>
                <a:sym typeface="Georgia"/>
              </a:rPr>
              <a:t> h(x) </a:t>
            </a:r>
            <a:r>
              <a:rPr lang="en"/>
              <a:t>function? </a:t>
            </a:r>
            <a:endParaRPr i="1">
              <a:latin typeface="Georgia"/>
              <a:ea typeface="Georgia"/>
              <a:cs typeface="Georgia"/>
              <a:sym typeface="Georgia"/>
            </a:endParaRPr>
          </a:p>
          <a:p>
            <a:pPr indent="0" lvl="0" marL="0" rtl="0" algn="l">
              <a:spcBef>
                <a:spcPts val="1600"/>
              </a:spcBef>
              <a:spcAft>
                <a:spcPts val="0"/>
              </a:spcAft>
              <a:buNone/>
            </a:pPr>
            <a:r>
              <a:rPr i="1" lang="en">
                <a:latin typeface="Georgia"/>
                <a:ea typeface="Georgia"/>
                <a:cs typeface="Georgia"/>
                <a:sym typeface="Georgia"/>
              </a:rPr>
              <a:t>z = 0: </a:t>
            </a:r>
            <a:endParaRPr i="1">
              <a:latin typeface="Georgia"/>
              <a:ea typeface="Georgia"/>
              <a:cs typeface="Georgia"/>
              <a:sym typeface="Georgia"/>
            </a:endParaRPr>
          </a:p>
          <a:p>
            <a:pPr indent="0" lvl="0" marL="0" rtl="0" algn="l">
              <a:spcBef>
                <a:spcPts val="1600"/>
              </a:spcBef>
              <a:spcAft>
                <a:spcPts val="0"/>
              </a:spcAft>
              <a:buNone/>
            </a:pPr>
            <a:r>
              <a:rPr i="1" lang="en">
                <a:latin typeface="Georgia"/>
                <a:ea typeface="Georgia"/>
                <a:cs typeface="Georgia"/>
                <a:sym typeface="Georgia"/>
              </a:rPr>
              <a:t>z → ∞:</a:t>
            </a:r>
            <a:endParaRPr i="1">
              <a:latin typeface="Georgia"/>
              <a:ea typeface="Georgia"/>
              <a:cs typeface="Georgia"/>
              <a:sym typeface="Georgia"/>
            </a:endParaRPr>
          </a:p>
          <a:p>
            <a:pPr indent="0" lvl="0" marL="0" rtl="0" algn="l">
              <a:spcBef>
                <a:spcPts val="1600"/>
              </a:spcBef>
              <a:spcAft>
                <a:spcPts val="1600"/>
              </a:spcAft>
              <a:buNone/>
            </a:pPr>
            <a:r>
              <a:rPr i="1" lang="en">
                <a:latin typeface="Georgia"/>
                <a:ea typeface="Georgia"/>
                <a:cs typeface="Georgia"/>
                <a:sym typeface="Georgia"/>
              </a:rPr>
              <a:t>z → -∞:</a:t>
            </a:r>
            <a:endParaRPr i="1">
              <a:latin typeface="Georgia"/>
              <a:ea typeface="Georgia"/>
              <a:cs typeface="Georgia"/>
              <a:sym typeface="Georgia"/>
            </a:endParaRPr>
          </a:p>
        </p:txBody>
      </p:sp>
      <p:sp>
        <p:nvSpPr>
          <p:cNvPr id="742" name="Google Shape;742;p97"/>
          <p:cNvSpPr txBox="1"/>
          <p:nvPr/>
        </p:nvSpPr>
        <p:spPr>
          <a:xfrm>
            <a:off x="311700" y="1152475"/>
            <a:ext cx="3000000" cy="9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800">
                <a:solidFill>
                  <a:schemeClr val="dk2"/>
                </a:solidFill>
                <a:latin typeface="Georgia"/>
                <a:ea typeface="Georgia"/>
                <a:cs typeface="Georgia"/>
                <a:sym typeface="Georgia"/>
              </a:rPr>
              <a:t>P(y = 1 | x;θ) = h</a:t>
            </a:r>
            <a:r>
              <a:rPr baseline="-25000" i="1" lang="en" sz="1800">
                <a:solidFill>
                  <a:schemeClr val="dk2"/>
                </a:solidFill>
                <a:latin typeface="Georgia"/>
                <a:ea typeface="Georgia"/>
                <a:cs typeface="Georgia"/>
                <a:sym typeface="Georgia"/>
              </a:rPr>
              <a:t>θ</a:t>
            </a:r>
            <a:r>
              <a:rPr i="1" lang="en" sz="1800">
                <a:solidFill>
                  <a:schemeClr val="dk2"/>
                </a:solidFill>
                <a:latin typeface="Georgia"/>
                <a:ea typeface="Georgia"/>
                <a:cs typeface="Georgia"/>
                <a:sym typeface="Georgia"/>
              </a:rPr>
              <a:t>(x)</a:t>
            </a:r>
            <a:endParaRPr i="1" sz="1800">
              <a:solidFill>
                <a:schemeClr val="dk2"/>
              </a:solidFill>
              <a:latin typeface="Georgia"/>
              <a:ea typeface="Georgia"/>
              <a:cs typeface="Georgia"/>
              <a:sym typeface="Georgia"/>
            </a:endParaRPr>
          </a:p>
          <a:p>
            <a:pPr indent="0" lvl="0" marL="0" rtl="0" algn="l">
              <a:lnSpc>
                <a:spcPct val="115000"/>
              </a:lnSpc>
              <a:spcBef>
                <a:spcPts val="1600"/>
              </a:spcBef>
              <a:spcAft>
                <a:spcPts val="1600"/>
              </a:spcAft>
              <a:buNone/>
            </a:pPr>
            <a:r>
              <a:rPr i="1" lang="en" sz="1800">
                <a:solidFill>
                  <a:schemeClr val="dk2"/>
                </a:solidFill>
                <a:latin typeface="Georgia"/>
                <a:ea typeface="Georgia"/>
                <a:cs typeface="Georgia"/>
                <a:sym typeface="Georgia"/>
              </a:rPr>
              <a:t>P(y = 0 | x;θ) = 1 - h</a:t>
            </a:r>
            <a:r>
              <a:rPr baseline="-25000" i="1" lang="en" sz="1800">
                <a:solidFill>
                  <a:schemeClr val="dk2"/>
                </a:solidFill>
                <a:latin typeface="Georgia"/>
                <a:ea typeface="Georgia"/>
                <a:cs typeface="Georgia"/>
                <a:sym typeface="Georgia"/>
              </a:rPr>
              <a:t>θ</a:t>
            </a:r>
            <a:r>
              <a:rPr i="1" lang="en" sz="1800">
                <a:solidFill>
                  <a:schemeClr val="dk2"/>
                </a:solidFill>
                <a:latin typeface="Georgia"/>
                <a:ea typeface="Georgia"/>
                <a:cs typeface="Georgia"/>
                <a:sym typeface="Georgia"/>
              </a:rPr>
              <a:t>(x)</a:t>
            </a:r>
            <a:endParaRPr i="1" sz="1800">
              <a:solidFill>
                <a:schemeClr val="dk2"/>
              </a:solidFill>
              <a:latin typeface="Georgia"/>
              <a:ea typeface="Georgia"/>
              <a:cs typeface="Georgia"/>
              <a:sym typeface="Georgia"/>
            </a:endParaRPr>
          </a:p>
        </p:txBody>
      </p:sp>
      <p:sp>
        <p:nvSpPr>
          <p:cNvPr id="743" name="Google Shape;743;p97"/>
          <p:cNvSpPr txBox="1"/>
          <p:nvPr/>
        </p:nvSpPr>
        <p:spPr>
          <a:xfrm>
            <a:off x="2961625" y="1141975"/>
            <a:ext cx="2112000" cy="58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rPr>
              <a:t>“Probability that y=1, give x, parameterized by </a:t>
            </a:r>
            <a:r>
              <a:rPr lang="en" sz="1200">
                <a:solidFill>
                  <a:schemeClr val="dk2"/>
                </a:solidFill>
              </a:rPr>
              <a:t>θ”</a:t>
            </a:r>
            <a:endParaRPr sz="1200">
              <a:solidFill>
                <a:schemeClr val="dk1"/>
              </a:solidFill>
            </a:endParaRPr>
          </a:p>
        </p:txBody>
      </p:sp>
      <p:pic>
        <p:nvPicPr>
          <p:cNvPr id="744" name="Google Shape;744;p97"/>
          <p:cNvPicPr preferRelativeResize="0"/>
          <p:nvPr/>
        </p:nvPicPr>
        <p:blipFill>
          <a:blip r:embed="rId3">
            <a:alphaModFix/>
          </a:blip>
          <a:stretch>
            <a:fillRect/>
          </a:stretch>
        </p:blipFill>
        <p:spPr>
          <a:xfrm>
            <a:off x="7163401" y="38625"/>
            <a:ext cx="1936699" cy="320200"/>
          </a:xfrm>
          <a:prstGeom prst="rect">
            <a:avLst/>
          </a:prstGeom>
          <a:noFill/>
          <a:ln>
            <a:noFill/>
          </a:ln>
        </p:spPr>
      </p:pic>
      <p:pic>
        <p:nvPicPr>
          <p:cNvPr id="745" name="Google Shape;745;p97"/>
          <p:cNvPicPr preferRelativeResize="0"/>
          <p:nvPr/>
        </p:nvPicPr>
        <p:blipFill>
          <a:blip r:embed="rId4">
            <a:alphaModFix/>
          </a:blip>
          <a:stretch>
            <a:fillRect/>
          </a:stretch>
        </p:blipFill>
        <p:spPr>
          <a:xfrm>
            <a:off x="7163390" y="491900"/>
            <a:ext cx="1728772" cy="400200"/>
          </a:xfrm>
          <a:prstGeom prst="rect">
            <a:avLst/>
          </a:prstGeom>
          <a:noFill/>
          <a:ln>
            <a:noFill/>
          </a:ln>
        </p:spPr>
      </p:pic>
      <p:pic>
        <p:nvPicPr>
          <p:cNvPr id="746" name="Google Shape;746;p97"/>
          <p:cNvPicPr preferRelativeResize="0"/>
          <p:nvPr/>
        </p:nvPicPr>
        <p:blipFill>
          <a:blip r:embed="rId5">
            <a:alphaModFix/>
          </a:blip>
          <a:stretch>
            <a:fillRect/>
          </a:stretch>
        </p:blipFill>
        <p:spPr>
          <a:xfrm>
            <a:off x="7285677" y="1123468"/>
            <a:ext cx="1484198" cy="985500"/>
          </a:xfrm>
          <a:prstGeom prst="rect">
            <a:avLst/>
          </a:prstGeom>
          <a:noFill/>
          <a:ln>
            <a:noFill/>
          </a:ln>
        </p:spPr>
      </p:pic>
      <p:sp>
        <p:nvSpPr>
          <p:cNvPr id="747" name="Google Shape;747;p97"/>
          <p:cNvSpPr/>
          <p:nvPr/>
        </p:nvSpPr>
        <p:spPr>
          <a:xfrm>
            <a:off x="7078825" y="33125"/>
            <a:ext cx="2021400" cy="210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97"/>
          <p:cNvPicPr preferRelativeResize="0"/>
          <p:nvPr/>
        </p:nvPicPr>
        <p:blipFill>
          <a:blip r:embed="rId6">
            <a:alphaModFix/>
          </a:blip>
          <a:stretch>
            <a:fillRect/>
          </a:stretch>
        </p:blipFill>
        <p:spPr>
          <a:xfrm>
            <a:off x="3269700" y="2424777"/>
            <a:ext cx="3525224" cy="293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754" name="Google Shape;754;p98"/>
          <p:cNvSpPr txBox="1"/>
          <p:nvPr>
            <p:ph idx="1" type="body"/>
          </p:nvPr>
        </p:nvSpPr>
        <p:spPr>
          <a:xfrm>
            <a:off x="311700" y="1138275"/>
            <a:ext cx="517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define h function as: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Logistic regression algo is </a:t>
            </a:r>
            <a:r>
              <a:rPr lang="en"/>
              <a:t>actually</a:t>
            </a:r>
            <a:r>
              <a:rPr lang="en"/>
              <a:t> to learn what values for coefficients allow a decision boundary.</a:t>
            </a:r>
            <a:endParaRPr/>
          </a:p>
          <a:p>
            <a:pPr indent="0" lvl="0" marL="0" rtl="0" algn="l">
              <a:spcBef>
                <a:spcPts val="1600"/>
              </a:spcBef>
              <a:spcAft>
                <a:spcPts val="0"/>
              </a:spcAft>
              <a:buNone/>
            </a:pPr>
            <a:r>
              <a:rPr lang="en"/>
              <a:t>Can you find 3 values that allow we can make a decision boundary between the two labels?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55" name="Google Shape;755;p98"/>
          <p:cNvPicPr preferRelativeResize="0"/>
          <p:nvPr/>
        </p:nvPicPr>
        <p:blipFill>
          <a:blip r:embed="rId3">
            <a:alphaModFix/>
          </a:blip>
          <a:stretch>
            <a:fillRect/>
          </a:stretch>
        </p:blipFill>
        <p:spPr>
          <a:xfrm>
            <a:off x="5631603" y="2536275"/>
            <a:ext cx="3386474" cy="2242900"/>
          </a:xfrm>
          <a:prstGeom prst="rect">
            <a:avLst/>
          </a:prstGeom>
          <a:noFill/>
          <a:ln>
            <a:noFill/>
          </a:ln>
        </p:spPr>
      </p:pic>
      <p:pic>
        <p:nvPicPr>
          <p:cNvPr id="756" name="Google Shape;756;p98"/>
          <p:cNvPicPr preferRelativeResize="0"/>
          <p:nvPr/>
        </p:nvPicPr>
        <p:blipFill>
          <a:blip r:embed="rId4">
            <a:alphaModFix/>
          </a:blip>
          <a:stretch>
            <a:fillRect/>
          </a:stretch>
        </p:blipFill>
        <p:spPr>
          <a:xfrm>
            <a:off x="785500" y="1785977"/>
            <a:ext cx="3525224" cy="293950"/>
          </a:xfrm>
          <a:prstGeom prst="rect">
            <a:avLst/>
          </a:prstGeom>
          <a:noFill/>
          <a:ln>
            <a:noFill/>
          </a:ln>
        </p:spPr>
      </p:pic>
      <p:pic>
        <p:nvPicPr>
          <p:cNvPr id="757" name="Google Shape;757;p98"/>
          <p:cNvPicPr preferRelativeResize="0"/>
          <p:nvPr/>
        </p:nvPicPr>
        <p:blipFill>
          <a:blip r:embed="rId5">
            <a:alphaModFix/>
          </a:blip>
          <a:stretch>
            <a:fillRect/>
          </a:stretch>
        </p:blipFill>
        <p:spPr>
          <a:xfrm>
            <a:off x="5631600" y="293375"/>
            <a:ext cx="3385021" cy="2242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Non-linear Decision Boundaries</a:t>
            </a:r>
            <a:endParaRPr/>
          </a:p>
        </p:txBody>
      </p:sp>
      <p:sp>
        <p:nvSpPr>
          <p:cNvPr id="763" name="Google Shape;763;p99"/>
          <p:cNvSpPr txBox="1"/>
          <p:nvPr>
            <p:ph idx="1" type="body"/>
          </p:nvPr>
        </p:nvSpPr>
        <p:spPr>
          <a:xfrm>
            <a:off x="311700" y="2664025"/>
            <a:ext cx="4926300" cy="19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               if</a:t>
            </a:r>
            <a:endParaRPr/>
          </a:p>
          <a:p>
            <a:pPr indent="0" lvl="0" marL="0" rtl="0" algn="l">
              <a:spcBef>
                <a:spcPts val="1600"/>
              </a:spcBef>
              <a:spcAft>
                <a:spcPts val="1600"/>
              </a:spcAft>
              <a:buNone/>
            </a:pPr>
            <a:r>
              <a:rPr lang="en"/>
              <a:t>What other </a:t>
            </a:r>
            <a:r>
              <a:rPr lang="en"/>
              <a:t>similar</a:t>
            </a:r>
            <a:r>
              <a:rPr lang="en"/>
              <a:t> formula you can think of? Make sure they are ‘linear’.</a:t>
            </a:r>
            <a:endParaRPr/>
          </a:p>
        </p:txBody>
      </p:sp>
      <p:pic>
        <p:nvPicPr>
          <p:cNvPr id="764" name="Google Shape;764;p99"/>
          <p:cNvPicPr preferRelativeResize="0"/>
          <p:nvPr/>
        </p:nvPicPr>
        <p:blipFill>
          <a:blip r:embed="rId3">
            <a:alphaModFix/>
          </a:blip>
          <a:stretch>
            <a:fillRect/>
          </a:stretch>
        </p:blipFill>
        <p:spPr>
          <a:xfrm>
            <a:off x="5539150" y="1476350"/>
            <a:ext cx="3176625" cy="2833500"/>
          </a:xfrm>
          <a:prstGeom prst="rect">
            <a:avLst/>
          </a:prstGeom>
          <a:noFill/>
          <a:ln>
            <a:noFill/>
          </a:ln>
        </p:spPr>
      </p:pic>
      <p:pic>
        <p:nvPicPr>
          <p:cNvPr id="765" name="Google Shape;765;p99"/>
          <p:cNvPicPr preferRelativeResize="0"/>
          <p:nvPr/>
        </p:nvPicPr>
        <p:blipFill>
          <a:blip r:embed="rId4">
            <a:alphaModFix/>
          </a:blip>
          <a:stretch>
            <a:fillRect/>
          </a:stretch>
        </p:blipFill>
        <p:spPr>
          <a:xfrm>
            <a:off x="5953625" y="4347450"/>
            <a:ext cx="2020934" cy="269825"/>
          </a:xfrm>
          <a:prstGeom prst="rect">
            <a:avLst/>
          </a:prstGeom>
          <a:noFill/>
          <a:ln>
            <a:noFill/>
          </a:ln>
        </p:spPr>
      </p:pic>
      <p:pic>
        <p:nvPicPr>
          <p:cNvPr id="766" name="Google Shape;766;p99"/>
          <p:cNvPicPr preferRelativeResize="0"/>
          <p:nvPr/>
        </p:nvPicPr>
        <p:blipFill>
          <a:blip r:embed="rId5">
            <a:alphaModFix/>
          </a:blip>
          <a:stretch>
            <a:fillRect/>
          </a:stretch>
        </p:blipFill>
        <p:spPr>
          <a:xfrm>
            <a:off x="311700" y="1152475"/>
            <a:ext cx="3535273" cy="304650"/>
          </a:xfrm>
          <a:prstGeom prst="rect">
            <a:avLst/>
          </a:prstGeom>
          <a:noFill/>
          <a:ln>
            <a:noFill/>
          </a:ln>
        </p:spPr>
      </p:pic>
      <p:pic>
        <p:nvPicPr>
          <p:cNvPr id="767" name="Google Shape;767;p99"/>
          <p:cNvPicPr preferRelativeResize="0"/>
          <p:nvPr/>
        </p:nvPicPr>
        <p:blipFill>
          <a:blip r:embed="rId6">
            <a:alphaModFix/>
          </a:blip>
          <a:stretch>
            <a:fillRect/>
          </a:stretch>
        </p:blipFill>
        <p:spPr>
          <a:xfrm>
            <a:off x="2086722" y="1632950"/>
            <a:ext cx="1719999" cy="304650"/>
          </a:xfrm>
          <a:prstGeom prst="rect">
            <a:avLst/>
          </a:prstGeom>
          <a:noFill/>
          <a:ln>
            <a:noFill/>
          </a:ln>
        </p:spPr>
      </p:pic>
      <p:pic>
        <p:nvPicPr>
          <p:cNvPr id="768" name="Google Shape;768;p99"/>
          <p:cNvPicPr preferRelativeResize="0"/>
          <p:nvPr/>
        </p:nvPicPr>
        <p:blipFill>
          <a:blip r:embed="rId7">
            <a:alphaModFix/>
          </a:blip>
          <a:stretch>
            <a:fillRect/>
          </a:stretch>
        </p:blipFill>
        <p:spPr>
          <a:xfrm>
            <a:off x="1255400" y="2758188"/>
            <a:ext cx="697834" cy="269825"/>
          </a:xfrm>
          <a:prstGeom prst="rect">
            <a:avLst/>
          </a:prstGeom>
          <a:noFill/>
          <a:ln>
            <a:noFill/>
          </a:ln>
        </p:spPr>
      </p:pic>
      <p:pic>
        <p:nvPicPr>
          <p:cNvPr id="769" name="Google Shape;769;p99"/>
          <p:cNvPicPr preferRelativeResize="0"/>
          <p:nvPr/>
        </p:nvPicPr>
        <p:blipFill>
          <a:blip r:embed="rId8">
            <a:alphaModFix/>
          </a:blip>
          <a:stretch>
            <a:fillRect/>
          </a:stretch>
        </p:blipFill>
        <p:spPr>
          <a:xfrm>
            <a:off x="2315025" y="2758200"/>
            <a:ext cx="1862515" cy="269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 of Logistic Regression</a:t>
            </a:r>
            <a:endParaRPr/>
          </a:p>
        </p:txBody>
      </p:sp>
      <p:sp>
        <p:nvSpPr>
          <p:cNvPr id="775" name="Google Shape;775;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data: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How to choose the parameters? </a:t>
            </a:r>
            <a:endParaRPr/>
          </a:p>
        </p:txBody>
      </p:sp>
      <p:pic>
        <p:nvPicPr>
          <p:cNvPr id="776" name="Google Shape;776;p100"/>
          <p:cNvPicPr preferRelativeResize="0"/>
          <p:nvPr/>
        </p:nvPicPr>
        <p:blipFill>
          <a:blip r:embed="rId3">
            <a:alphaModFix/>
          </a:blip>
          <a:stretch>
            <a:fillRect/>
          </a:stretch>
        </p:blipFill>
        <p:spPr>
          <a:xfrm>
            <a:off x="1974226" y="1237375"/>
            <a:ext cx="4572001" cy="308075"/>
          </a:xfrm>
          <a:prstGeom prst="rect">
            <a:avLst/>
          </a:prstGeom>
          <a:noFill/>
          <a:ln>
            <a:noFill/>
          </a:ln>
        </p:spPr>
      </p:pic>
      <p:pic>
        <p:nvPicPr>
          <p:cNvPr id="777" name="Google Shape;777;p100"/>
          <p:cNvPicPr preferRelativeResize="0"/>
          <p:nvPr/>
        </p:nvPicPr>
        <p:blipFill>
          <a:blip r:embed="rId4">
            <a:alphaModFix/>
          </a:blip>
          <a:stretch>
            <a:fillRect/>
          </a:stretch>
        </p:blipFill>
        <p:spPr>
          <a:xfrm>
            <a:off x="2151332" y="1826475"/>
            <a:ext cx="863526" cy="838525"/>
          </a:xfrm>
          <a:prstGeom prst="rect">
            <a:avLst/>
          </a:prstGeom>
          <a:noFill/>
          <a:ln>
            <a:noFill/>
          </a:ln>
        </p:spPr>
      </p:pic>
      <p:pic>
        <p:nvPicPr>
          <p:cNvPr id="778" name="Google Shape;778;p100"/>
          <p:cNvPicPr preferRelativeResize="0"/>
          <p:nvPr/>
        </p:nvPicPr>
        <p:blipFill>
          <a:blip r:embed="rId5">
            <a:alphaModFix/>
          </a:blip>
          <a:stretch>
            <a:fillRect/>
          </a:stretch>
        </p:blipFill>
        <p:spPr>
          <a:xfrm>
            <a:off x="3473175" y="2157276"/>
            <a:ext cx="1296500" cy="176925"/>
          </a:xfrm>
          <a:prstGeom prst="rect">
            <a:avLst/>
          </a:prstGeom>
          <a:noFill/>
          <a:ln>
            <a:noFill/>
          </a:ln>
        </p:spPr>
      </p:pic>
      <p:pic>
        <p:nvPicPr>
          <p:cNvPr id="779" name="Google Shape;779;p100"/>
          <p:cNvPicPr preferRelativeResize="0"/>
          <p:nvPr/>
        </p:nvPicPr>
        <p:blipFill>
          <a:blip r:embed="rId6">
            <a:alphaModFix/>
          </a:blip>
          <a:stretch>
            <a:fillRect/>
          </a:stretch>
        </p:blipFill>
        <p:spPr>
          <a:xfrm>
            <a:off x="1974225" y="2973950"/>
            <a:ext cx="1901149" cy="50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Linear Regression, </a:t>
            </a:r>
            <a:r>
              <a:rPr lang="en"/>
              <a:t>Logistic</a:t>
            </a:r>
            <a:r>
              <a:rPr lang="en"/>
              <a:t> Regression, Newton’s Method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 of Logistic Regression</a:t>
            </a:r>
            <a:endParaRPr/>
          </a:p>
        </p:txBody>
      </p:sp>
      <p:sp>
        <p:nvSpPr>
          <p:cNvPr id="785" name="Google Shape;785;p101"/>
          <p:cNvSpPr txBox="1"/>
          <p:nvPr>
            <p:ph idx="1" type="body"/>
          </p:nvPr>
        </p:nvSpPr>
        <p:spPr>
          <a:xfrm>
            <a:off x="311700" y="1152475"/>
            <a:ext cx="415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Linear regression cost function</a:t>
            </a:r>
            <a:r>
              <a:rPr lang="en"/>
              <a:t>: </a:t>
            </a:r>
            <a:endParaRPr/>
          </a:p>
        </p:txBody>
      </p:sp>
      <p:pic>
        <p:nvPicPr>
          <p:cNvPr id="786" name="Google Shape;786;p101"/>
          <p:cNvPicPr preferRelativeResize="0"/>
          <p:nvPr/>
        </p:nvPicPr>
        <p:blipFill>
          <a:blip r:embed="rId3">
            <a:alphaModFix/>
          </a:blip>
          <a:stretch>
            <a:fillRect/>
          </a:stretch>
        </p:blipFill>
        <p:spPr>
          <a:xfrm>
            <a:off x="311700" y="1634149"/>
            <a:ext cx="2808851" cy="433650"/>
          </a:xfrm>
          <a:prstGeom prst="rect">
            <a:avLst/>
          </a:prstGeom>
          <a:noFill/>
          <a:ln>
            <a:noFill/>
          </a:ln>
        </p:spPr>
      </p:pic>
      <p:pic>
        <p:nvPicPr>
          <p:cNvPr id="787" name="Google Shape;787;p101"/>
          <p:cNvPicPr preferRelativeResize="0"/>
          <p:nvPr/>
        </p:nvPicPr>
        <p:blipFill>
          <a:blip r:embed="rId4">
            <a:alphaModFix/>
          </a:blip>
          <a:stretch>
            <a:fillRect/>
          </a:stretch>
        </p:blipFill>
        <p:spPr>
          <a:xfrm>
            <a:off x="311699" y="2166500"/>
            <a:ext cx="3764500" cy="316150"/>
          </a:xfrm>
          <a:prstGeom prst="rect">
            <a:avLst/>
          </a:prstGeom>
          <a:noFill/>
          <a:ln>
            <a:noFill/>
          </a:ln>
        </p:spPr>
      </p:pic>
      <p:sp>
        <p:nvSpPr>
          <p:cNvPr id="788" name="Google Shape;788;p101"/>
          <p:cNvSpPr txBox="1"/>
          <p:nvPr>
            <p:ph idx="1" type="body"/>
          </p:nvPr>
        </p:nvSpPr>
        <p:spPr>
          <a:xfrm>
            <a:off x="4746400" y="1152475"/>
            <a:ext cx="415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Logistic</a:t>
            </a:r>
            <a:r>
              <a:rPr lang="en"/>
              <a:t> regression </a:t>
            </a:r>
            <a:r>
              <a:rPr lang="en"/>
              <a:t>cost function</a:t>
            </a:r>
            <a:r>
              <a:rPr lang="en"/>
              <a:t>:</a:t>
            </a:r>
            <a:endParaRPr/>
          </a:p>
        </p:txBody>
      </p:sp>
      <p:pic>
        <p:nvPicPr>
          <p:cNvPr id="789" name="Google Shape;789;p101"/>
          <p:cNvPicPr preferRelativeResize="0"/>
          <p:nvPr/>
        </p:nvPicPr>
        <p:blipFill>
          <a:blip r:embed="rId5">
            <a:alphaModFix/>
          </a:blip>
          <a:stretch>
            <a:fillRect/>
          </a:stretch>
        </p:blipFill>
        <p:spPr>
          <a:xfrm>
            <a:off x="4746400" y="1622924"/>
            <a:ext cx="3912852" cy="473825"/>
          </a:xfrm>
          <a:prstGeom prst="rect">
            <a:avLst/>
          </a:prstGeom>
          <a:noFill/>
          <a:ln>
            <a:noFill/>
          </a:ln>
        </p:spPr>
      </p:pic>
      <p:pic>
        <p:nvPicPr>
          <p:cNvPr id="790" name="Google Shape;790;p101"/>
          <p:cNvPicPr preferRelativeResize="0"/>
          <p:nvPr/>
        </p:nvPicPr>
        <p:blipFill>
          <a:blip r:embed="rId6">
            <a:alphaModFix/>
          </a:blip>
          <a:stretch>
            <a:fillRect/>
          </a:stretch>
        </p:blipFill>
        <p:spPr>
          <a:xfrm>
            <a:off x="4746400" y="2318624"/>
            <a:ext cx="3808748" cy="1794649"/>
          </a:xfrm>
          <a:prstGeom prst="rect">
            <a:avLst/>
          </a:prstGeom>
          <a:noFill/>
          <a:ln>
            <a:noFill/>
          </a:ln>
        </p:spPr>
      </p:pic>
      <p:pic>
        <p:nvPicPr>
          <p:cNvPr id="791" name="Google Shape;791;p101"/>
          <p:cNvPicPr preferRelativeResize="0"/>
          <p:nvPr/>
        </p:nvPicPr>
        <p:blipFill>
          <a:blip r:embed="rId7">
            <a:alphaModFix/>
          </a:blip>
          <a:stretch>
            <a:fillRect/>
          </a:stretch>
        </p:blipFill>
        <p:spPr>
          <a:xfrm>
            <a:off x="6288625" y="3940150"/>
            <a:ext cx="2266526" cy="1150925"/>
          </a:xfrm>
          <a:prstGeom prst="rect">
            <a:avLst/>
          </a:prstGeom>
          <a:noFill/>
          <a:ln>
            <a:noFill/>
          </a:ln>
        </p:spPr>
      </p:pic>
      <p:pic>
        <p:nvPicPr>
          <p:cNvPr id="792" name="Google Shape;792;p101"/>
          <p:cNvPicPr preferRelativeResize="0"/>
          <p:nvPr/>
        </p:nvPicPr>
        <p:blipFill>
          <a:blip r:embed="rId8">
            <a:alphaModFix/>
          </a:blip>
          <a:stretch>
            <a:fillRect/>
          </a:stretch>
        </p:blipFill>
        <p:spPr>
          <a:xfrm>
            <a:off x="770388" y="2955175"/>
            <a:ext cx="3233126" cy="984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 of Logistic Regression</a:t>
            </a:r>
            <a:endParaRPr/>
          </a:p>
        </p:txBody>
      </p:sp>
      <p:pic>
        <p:nvPicPr>
          <p:cNvPr id="798" name="Google Shape;798;p102"/>
          <p:cNvPicPr preferRelativeResize="0"/>
          <p:nvPr/>
        </p:nvPicPr>
        <p:blipFill>
          <a:blip r:embed="rId3">
            <a:alphaModFix/>
          </a:blip>
          <a:stretch>
            <a:fillRect/>
          </a:stretch>
        </p:blipFill>
        <p:spPr>
          <a:xfrm>
            <a:off x="311700" y="1152479"/>
            <a:ext cx="4729313" cy="572700"/>
          </a:xfrm>
          <a:prstGeom prst="rect">
            <a:avLst/>
          </a:prstGeom>
          <a:noFill/>
          <a:ln>
            <a:noFill/>
          </a:ln>
        </p:spPr>
      </p:pic>
      <p:pic>
        <p:nvPicPr>
          <p:cNvPr id="799" name="Google Shape;799;p102"/>
          <p:cNvPicPr preferRelativeResize="0"/>
          <p:nvPr/>
        </p:nvPicPr>
        <p:blipFill>
          <a:blip r:embed="rId4">
            <a:alphaModFix/>
          </a:blip>
          <a:stretch>
            <a:fillRect/>
          </a:stretch>
        </p:blipFill>
        <p:spPr>
          <a:xfrm>
            <a:off x="311700" y="2324824"/>
            <a:ext cx="4174449" cy="1966950"/>
          </a:xfrm>
          <a:prstGeom prst="rect">
            <a:avLst/>
          </a:prstGeom>
          <a:noFill/>
          <a:ln>
            <a:noFill/>
          </a:ln>
        </p:spPr>
      </p:pic>
      <p:pic>
        <p:nvPicPr>
          <p:cNvPr id="800" name="Google Shape;800;p102"/>
          <p:cNvPicPr preferRelativeResize="0"/>
          <p:nvPr/>
        </p:nvPicPr>
        <p:blipFill rotWithShape="1">
          <a:blip r:embed="rId5">
            <a:alphaModFix/>
          </a:blip>
          <a:srcRect b="0" l="0" r="51893" t="0"/>
          <a:stretch/>
        </p:blipFill>
        <p:spPr>
          <a:xfrm>
            <a:off x="5602501" y="1152475"/>
            <a:ext cx="3250750" cy="3431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 of Logistic Regression</a:t>
            </a:r>
            <a:endParaRPr/>
          </a:p>
        </p:txBody>
      </p:sp>
      <p:pic>
        <p:nvPicPr>
          <p:cNvPr id="806" name="Google Shape;806;p103"/>
          <p:cNvPicPr preferRelativeResize="0"/>
          <p:nvPr/>
        </p:nvPicPr>
        <p:blipFill>
          <a:blip r:embed="rId3">
            <a:alphaModFix/>
          </a:blip>
          <a:stretch>
            <a:fillRect/>
          </a:stretch>
        </p:blipFill>
        <p:spPr>
          <a:xfrm>
            <a:off x="311700" y="1152479"/>
            <a:ext cx="4729313" cy="572700"/>
          </a:xfrm>
          <a:prstGeom prst="rect">
            <a:avLst/>
          </a:prstGeom>
          <a:noFill/>
          <a:ln>
            <a:noFill/>
          </a:ln>
        </p:spPr>
      </p:pic>
      <p:pic>
        <p:nvPicPr>
          <p:cNvPr id="807" name="Google Shape;807;p103"/>
          <p:cNvPicPr preferRelativeResize="0"/>
          <p:nvPr/>
        </p:nvPicPr>
        <p:blipFill rotWithShape="1">
          <a:blip r:embed="rId4">
            <a:alphaModFix/>
          </a:blip>
          <a:srcRect b="0" l="54105" r="-2212" t="0"/>
          <a:stretch/>
        </p:blipFill>
        <p:spPr>
          <a:xfrm>
            <a:off x="5602501" y="1152475"/>
            <a:ext cx="3250750" cy="3431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Simplified Cost Function and Gradient Descent</a:t>
            </a:r>
            <a:endParaRPr/>
          </a:p>
        </p:txBody>
      </p:sp>
      <p:pic>
        <p:nvPicPr>
          <p:cNvPr id="813" name="Google Shape;813;p104"/>
          <p:cNvPicPr preferRelativeResize="0"/>
          <p:nvPr/>
        </p:nvPicPr>
        <p:blipFill>
          <a:blip r:embed="rId3">
            <a:alphaModFix/>
          </a:blip>
          <a:stretch>
            <a:fillRect/>
          </a:stretch>
        </p:blipFill>
        <p:spPr>
          <a:xfrm>
            <a:off x="311700" y="1152475"/>
            <a:ext cx="3800249" cy="593775"/>
          </a:xfrm>
          <a:prstGeom prst="rect">
            <a:avLst/>
          </a:prstGeom>
          <a:noFill/>
          <a:ln>
            <a:noFill/>
          </a:ln>
        </p:spPr>
      </p:pic>
      <p:pic>
        <p:nvPicPr>
          <p:cNvPr id="814" name="Google Shape;814;p104"/>
          <p:cNvPicPr preferRelativeResize="0"/>
          <p:nvPr/>
        </p:nvPicPr>
        <p:blipFill>
          <a:blip r:embed="rId4">
            <a:alphaModFix/>
          </a:blip>
          <a:stretch>
            <a:fillRect/>
          </a:stretch>
        </p:blipFill>
        <p:spPr>
          <a:xfrm>
            <a:off x="903175" y="1881000"/>
            <a:ext cx="7149076" cy="645800"/>
          </a:xfrm>
          <a:prstGeom prst="rect">
            <a:avLst/>
          </a:prstGeom>
          <a:noFill/>
          <a:ln>
            <a:noFill/>
          </a:ln>
        </p:spPr>
      </p:pic>
      <p:sp>
        <p:nvSpPr>
          <p:cNvPr id="815" name="Google Shape;815;p104"/>
          <p:cNvSpPr txBox="1"/>
          <p:nvPr/>
        </p:nvSpPr>
        <p:spPr>
          <a:xfrm>
            <a:off x="288650" y="26615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To fit parameters ፀ:</a:t>
            </a:r>
            <a:endParaRPr sz="1800">
              <a:solidFill>
                <a:schemeClr val="dk1"/>
              </a:solidFill>
            </a:endParaRPr>
          </a:p>
        </p:txBody>
      </p:sp>
      <p:pic>
        <p:nvPicPr>
          <p:cNvPr id="816" name="Google Shape;816;p104"/>
          <p:cNvPicPr preferRelativeResize="0"/>
          <p:nvPr/>
        </p:nvPicPr>
        <p:blipFill>
          <a:blip r:embed="rId5">
            <a:alphaModFix/>
          </a:blip>
          <a:stretch>
            <a:fillRect/>
          </a:stretch>
        </p:blipFill>
        <p:spPr>
          <a:xfrm>
            <a:off x="903175" y="3198950"/>
            <a:ext cx="959750" cy="373575"/>
          </a:xfrm>
          <a:prstGeom prst="rect">
            <a:avLst/>
          </a:prstGeom>
          <a:noFill/>
          <a:ln>
            <a:noFill/>
          </a:ln>
        </p:spPr>
      </p:pic>
      <p:sp>
        <p:nvSpPr>
          <p:cNvPr id="817" name="Google Shape;817;p104"/>
          <p:cNvSpPr txBox="1"/>
          <p:nvPr/>
        </p:nvSpPr>
        <p:spPr>
          <a:xfrm>
            <a:off x="359025" y="3714475"/>
            <a:ext cx="30000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To make a  prediction given new x.</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Output: </a:t>
            </a:r>
            <a:endParaRPr sz="1800">
              <a:solidFill>
                <a:schemeClr val="dk1"/>
              </a:solidFill>
            </a:endParaRPr>
          </a:p>
        </p:txBody>
      </p:sp>
      <p:pic>
        <p:nvPicPr>
          <p:cNvPr id="818" name="Google Shape;818;p104"/>
          <p:cNvPicPr preferRelativeResize="0"/>
          <p:nvPr/>
        </p:nvPicPr>
        <p:blipFill>
          <a:blip r:embed="rId6">
            <a:alphaModFix/>
          </a:blip>
          <a:stretch>
            <a:fillRect/>
          </a:stretch>
        </p:blipFill>
        <p:spPr>
          <a:xfrm>
            <a:off x="1296499" y="4459725"/>
            <a:ext cx="1667101" cy="340875"/>
          </a:xfrm>
          <a:prstGeom prst="rect">
            <a:avLst/>
          </a:prstGeom>
          <a:noFill/>
          <a:ln>
            <a:noFill/>
          </a:ln>
        </p:spPr>
      </p:pic>
      <p:sp>
        <p:nvSpPr>
          <p:cNvPr id="819" name="Google Shape;819;p104"/>
          <p:cNvSpPr txBox="1"/>
          <p:nvPr/>
        </p:nvSpPr>
        <p:spPr>
          <a:xfrm>
            <a:off x="4264350" y="26615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Gradient descent:</a:t>
            </a:r>
            <a:endParaRPr sz="1800">
              <a:solidFill>
                <a:schemeClr val="dk1"/>
              </a:solidFill>
            </a:endParaRPr>
          </a:p>
        </p:txBody>
      </p:sp>
      <p:pic>
        <p:nvPicPr>
          <p:cNvPr id="820" name="Google Shape;820;p104"/>
          <p:cNvPicPr preferRelativeResize="0"/>
          <p:nvPr/>
        </p:nvPicPr>
        <p:blipFill>
          <a:blip r:embed="rId7">
            <a:alphaModFix/>
          </a:blip>
          <a:stretch>
            <a:fillRect/>
          </a:stretch>
        </p:blipFill>
        <p:spPr>
          <a:xfrm>
            <a:off x="4368015" y="3123252"/>
            <a:ext cx="4527160" cy="373575"/>
          </a:xfrm>
          <a:prstGeom prst="rect">
            <a:avLst/>
          </a:prstGeom>
          <a:noFill/>
          <a:ln>
            <a:noFill/>
          </a:ln>
        </p:spPr>
      </p:pic>
      <p:sp>
        <p:nvSpPr>
          <p:cNvPr id="821" name="Google Shape;821;p104"/>
          <p:cNvSpPr txBox="1"/>
          <p:nvPr/>
        </p:nvSpPr>
        <p:spPr>
          <a:xfrm>
            <a:off x="4368025" y="3572525"/>
            <a:ext cx="15183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Want</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Repeat</a:t>
            </a:r>
            <a:endParaRPr sz="1800">
              <a:solidFill>
                <a:schemeClr val="dk1"/>
              </a:solidFill>
            </a:endParaRPr>
          </a:p>
        </p:txBody>
      </p:sp>
      <p:pic>
        <p:nvPicPr>
          <p:cNvPr id="822" name="Google Shape;822;p104"/>
          <p:cNvPicPr preferRelativeResize="0"/>
          <p:nvPr/>
        </p:nvPicPr>
        <p:blipFill>
          <a:blip r:embed="rId8">
            <a:alphaModFix/>
          </a:blip>
          <a:stretch>
            <a:fillRect/>
          </a:stretch>
        </p:blipFill>
        <p:spPr>
          <a:xfrm>
            <a:off x="5138771" y="3687645"/>
            <a:ext cx="937950" cy="231450"/>
          </a:xfrm>
          <a:prstGeom prst="rect">
            <a:avLst/>
          </a:prstGeom>
          <a:noFill/>
          <a:ln>
            <a:noFill/>
          </a:ln>
        </p:spPr>
      </p:pic>
      <p:pic>
        <p:nvPicPr>
          <p:cNvPr id="823" name="Google Shape;823;p104"/>
          <p:cNvPicPr preferRelativeResize="0"/>
          <p:nvPr/>
        </p:nvPicPr>
        <p:blipFill>
          <a:blip r:embed="rId9">
            <a:alphaModFix/>
          </a:blip>
          <a:stretch>
            <a:fillRect/>
          </a:stretch>
        </p:blipFill>
        <p:spPr>
          <a:xfrm>
            <a:off x="5318575" y="4293800"/>
            <a:ext cx="2020283" cy="340875"/>
          </a:xfrm>
          <a:prstGeom prst="rect">
            <a:avLst/>
          </a:prstGeom>
          <a:noFill/>
          <a:ln>
            <a:noFill/>
          </a:ln>
        </p:spPr>
      </p:pic>
      <p:sp>
        <p:nvSpPr>
          <p:cNvPr id="824" name="Google Shape;824;p104"/>
          <p:cNvSpPr txBox="1"/>
          <p:nvPr/>
        </p:nvSpPr>
        <p:spPr>
          <a:xfrm>
            <a:off x="7568250" y="4130875"/>
            <a:ext cx="1356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(simultaneously update all </a:t>
            </a:r>
            <a:r>
              <a:rPr lang="en" sz="1300">
                <a:solidFill>
                  <a:schemeClr val="dk1"/>
                </a:solidFill>
              </a:rPr>
              <a:t>ፀ</a:t>
            </a:r>
            <a:r>
              <a:rPr lang="en" sz="1300">
                <a:solidFill>
                  <a:schemeClr val="dk1"/>
                </a:solidFill>
              </a:rPr>
              <a:t>)</a:t>
            </a:r>
            <a:endParaRPr sz="1300">
              <a:solidFill>
                <a:schemeClr val="dk1"/>
              </a:solidFill>
            </a:endParaRPr>
          </a:p>
        </p:txBody>
      </p:sp>
      <p:sp>
        <p:nvSpPr>
          <p:cNvPr id="825" name="Google Shape;825;p104"/>
          <p:cNvSpPr txBox="1"/>
          <p:nvPr/>
        </p:nvSpPr>
        <p:spPr>
          <a:xfrm>
            <a:off x="3288650" y="4703875"/>
            <a:ext cx="5522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D42E12"/>
                </a:solidFill>
              </a:rPr>
              <a:t>Algorithm looks identical to  linear regression!</a:t>
            </a:r>
            <a:endParaRPr sz="1800">
              <a:solidFill>
                <a:srgbClr val="D42E1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Optimization </a:t>
            </a:r>
            <a:endParaRPr/>
          </a:p>
        </p:txBody>
      </p:sp>
      <p:sp>
        <p:nvSpPr>
          <p:cNvPr id="831" name="Google Shape;831;p105"/>
          <p:cNvSpPr txBox="1"/>
          <p:nvPr>
            <p:ph idx="1" type="body"/>
          </p:nvPr>
        </p:nvSpPr>
        <p:spPr>
          <a:xfrm>
            <a:off x="311700" y="1152475"/>
            <a:ext cx="8520600" cy="3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 </a:t>
            </a:r>
            <a:r>
              <a:rPr lang="en"/>
              <a:t>algorithms:</a:t>
            </a:r>
            <a:endParaRPr/>
          </a:p>
          <a:p>
            <a:pPr indent="-342900" lvl="0" marL="457200" rtl="0" algn="l">
              <a:spcBef>
                <a:spcPts val="1600"/>
              </a:spcBef>
              <a:spcAft>
                <a:spcPts val="0"/>
              </a:spcAft>
              <a:buSzPts val="1800"/>
              <a:buChar char="●"/>
            </a:pPr>
            <a:r>
              <a:rPr lang="en"/>
              <a:t>Gradient descen</a:t>
            </a:r>
            <a:r>
              <a:rPr lang="en"/>
              <a:t>t</a:t>
            </a:r>
            <a:endParaRPr/>
          </a:p>
          <a:p>
            <a:pPr indent="-342900" lvl="0" marL="457200" rtl="0" algn="l">
              <a:spcBef>
                <a:spcPts val="0"/>
              </a:spcBef>
              <a:spcAft>
                <a:spcPts val="0"/>
              </a:spcAft>
              <a:buSzPts val="1800"/>
              <a:buChar char="●"/>
            </a:pPr>
            <a:r>
              <a:rPr lang="en"/>
              <a:t>Conjugate gradient</a:t>
            </a:r>
            <a:endParaRPr/>
          </a:p>
          <a:p>
            <a:pPr indent="-342900" lvl="0" marL="457200" rtl="0" algn="l">
              <a:spcBef>
                <a:spcPts val="0"/>
              </a:spcBef>
              <a:spcAft>
                <a:spcPts val="0"/>
              </a:spcAft>
              <a:buSzPts val="1800"/>
              <a:buChar char="●"/>
            </a:pPr>
            <a:r>
              <a:rPr lang="en"/>
              <a:t>BFGS</a:t>
            </a:r>
            <a:endParaRPr/>
          </a:p>
          <a:p>
            <a:pPr indent="-342900" lvl="0" marL="457200" rtl="0" algn="l">
              <a:spcBef>
                <a:spcPts val="0"/>
              </a:spcBef>
              <a:spcAft>
                <a:spcPts val="0"/>
              </a:spcAft>
              <a:buSzPts val="1800"/>
              <a:buChar char="●"/>
            </a:pPr>
            <a:r>
              <a:rPr lang="en"/>
              <a:t>L-BFGS</a:t>
            </a:r>
            <a:endParaRPr/>
          </a:p>
          <a:p>
            <a:pPr indent="0" lvl="0" marL="0" rtl="0" algn="l">
              <a:spcBef>
                <a:spcPts val="1600"/>
              </a:spcBef>
              <a:spcAft>
                <a:spcPts val="0"/>
              </a:spcAft>
              <a:buNone/>
            </a:pPr>
            <a:r>
              <a:rPr lang="en">
                <a:solidFill>
                  <a:schemeClr val="dk1"/>
                </a:solidFill>
              </a:rPr>
              <a:t>Advantages: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 need to manually pick learning rate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Often faster than gradientdescent.</a:t>
            </a:r>
            <a:endParaRPr>
              <a:solidFill>
                <a:schemeClr val="dk1"/>
              </a:solidFill>
            </a:endParaRPr>
          </a:p>
          <a:p>
            <a:pPr indent="0" lvl="0" marL="0" rtl="0" algn="l">
              <a:spcBef>
                <a:spcPts val="0"/>
              </a:spcBef>
              <a:spcAft>
                <a:spcPts val="0"/>
              </a:spcAft>
              <a:buNone/>
            </a:pPr>
            <a:r>
              <a:rPr lang="en">
                <a:solidFill>
                  <a:schemeClr val="dk1"/>
                </a:solidFill>
              </a:rPr>
              <a:t>Disadvantages: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More complex</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 Multi-class</a:t>
            </a:r>
            <a:endParaRPr/>
          </a:p>
        </p:txBody>
      </p:sp>
      <p:sp>
        <p:nvSpPr>
          <p:cNvPr id="837" name="Google Shape;837;p106"/>
          <p:cNvSpPr txBox="1"/>
          <p:nvPr>
            <p:ph idx="1" type="body"/>
          </p:nvPr>
        </p:nvSpPr>
        <p:spPr>
          <a:xfrm>
            <a:off x="6690800" y="1152475"/>
            <a:ext cx="214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do you think we should do?</a:t>
            </a:r>
            <a:endParaRPr/>
          </a:p>
        </p:txBody>
      </p:sp>
      <p:pic>
        <p:nvPicPr>
          <p:cNvPr id="838" name="Google Shape;838;p106"/>
          <p:cNvPicPr preferRelativeResize="0"/>
          <p:nvPr/>
        </p:nvPicPr>
        <p:blipFill>
          <a:blip r:embed="rId3">
            <a:alphaModFix/>
          </a:blip>
          <a:stretch>
            <a:fillRect/>
          </a:stretch>
        </p:blipFill>
        <p:spPr>
          <a:xfrm>
            <a:off x="311701" y="1152474"/>
            <a:ext cx="6354209" cy="3416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 Multi-class</a:t>
            </a:r>
            <a:endParaRPr/>
          </a:p>
        </p:txBody>
      </p:sp>
      <p:sp>
        <p:nvSpPr>
          <p:cNvPr id="844" name="Google Shape;844;p107"/>
          <p:cNvSpPr txBox="1"/>
          <p:nvPr>
            <p:ph idx="1" type="body"/>
          </p:nvPr>
        </p:nvSpPr>
        <p:spPr>
          <a:xfrm>
            <a:off x="6690800" y="1152475"/>
            <a:ext cx="214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One-vs-all:</a:t>
            </a:r>
            <a:endParaRPr/>
          </a:p>
          <a:p>
            <a:pPr indent="-311150" lvl="0" marL="457200" rtl="0" algn="l">
              <a:spcBef>
                <a:spcPts val="1600"/>
              </a:spcBef>
              <a:spcAft>
                <a:spcPts val="0"/>
              </a:spcAft>
              <a:buSzPts val="1300"/>
              <a:buChar char="●"/>
            </a:pPr>
            <a:r>
              <a:rPr lang="en" sz="1300"/>
              <a:t>Train a logistic regression classifier for each </a:t>
            </a:r>
            <a:r>
              <a:rPr lang="en" sz="1300"/>
              <a:t>class</a:t>
            </a:r>
            <a:r>
              <a:rPr i="1" lang="en" sz="1300">
                <a:latin typeface="Georgia"/>
                <a:ea typeface="Georgia"/>
                <a:cs typeface="Georgia"/>
                <a:sym typeface="Georgia"/>
              </a:rPr>
              <a:t> i</a:t>
            </a:r>
            <a:r>
              <a:rPr lang="en" sz="1300"/>
              <a:t> to p</a:t>
            </a:r>
            <a:r>
              <a:rPr lang="en" sz="1300"/>
              <a:t>redict the probability that </a:t>
            </a:r>
            <a:r>
              <a:rPr i="1" lang="en" sz="1300">
                <a:latin typeface="Georgia"/>
                <a:ea typeface="Georgia"/>
                <a:cs typeface="Georgia"/>
                <a:sym typeface="Georgia"/>
              </a:rPr>
              <a:t>y=i</a:t>
            </a:r>
            <a:r>
              <a:rPr lang="en" sz="1300"/>
              <a:t>.</a:t>
            </a:r>
            <a:endParaRPr sz="1300"/>
          </a:p>
          <a:p>
            <a:pPr indent="-311150" lvl="0" marL="457200" rtl="0" algn="l">
              <a:spcBef>
                <a:spcPts val="0"/>
              </a:spcBef>
              <a:spcAft>
                <a:spcPts val="0"/>
              </a:spcAft>
              <a:buSzPts val="1300"/>
              <a:buChar char="●"/>
            </a:pPr>
            <a:r>
              <a:rPr lang="en" sz="1300"/>
              <a:t>On a new input </a:t>
            </a:r>
            <a:r>
              <a:rPr i="1" lang="en" sz="1300">
                <a:latin typeface="Georgia"/>
                <a:ea typeface="Georgia"/>
                <a:cs typeface="Georgia"/>
                <a:sym typeface="Georgia"/>
              </a:rPr>
              <a:t>x</a:t>
            </a:r>
            <a:r>
              <a:rPr lang="en" sz="1300"/>
              <a:t>, to make a prediction, pic</a:t>
            </a:r>
            <a:r>
              <a:rPr lang="en" sz="1300"/>
              <a:t>k </a:t>
            </a:r>
            <a:r>
              <a:rPr lang="en" sz="1300"/>
              <a:t>the class </a:t>
            </a:r>
            <a:r>
              <a:rPr i="1" lang="en" sz="1300">
                <a:latin typeface="Georgia"/>
                <a:ea typeface="Georgia"/>
                <a:cs typeface="Georgia"/>
                <a:sym typeface="Georgia"/>
              </a:rPr>
              <a:t>i</a:t>
            </a:r>
            <a:r>
              <a:rPr lang="en" sz="1300"/>
              <a:t> that maximizes</a:t>
            </a:r>
            <a:endParaRPr sz="1300"/>
          </a:p>
          <a:p>
            <a:pPr indent="0" lvl="0" marL="0" rtl="0" algn="l">
              <a:spcBef>
                <a:spcPts val="1600"/>
              </a:spcBef>
              <a:spcAft>
                <a:spcPts val="1600"/>
              </a:spcAft>
              <a:buNone/>
            </a:pPr>
            <a:r>
              <a:t/>
            </a:r>
            <a:endParaRPr/>
          </a:p>
        </p:txBody>
      </p:sp>
      <p:pic>
        <p:nvPicPr>
          <p:cNvPr id="845" name="Google Shape;845;p107"/>
          <p:cNvPicPr preferRelativeResize="0"/>
          <p:nvPr/>
        </p:nvPicPr>
        <p:blipFill>
          <a:blip r:embed="rId3">
            <a:alphaModFix/>
          </a:blip>
          <a:stretch>
            <a:fillRect/>
          </a:stretch>
        </p:blipFill>
        <p:spPr>
          <a:xfrm>
            <a:off x="311700" y="1500000"/>
            <a:ext cx="5711925" cy="2827200"/>
          </a:xfrm>
          <a:prstGeom prst="rect">
            <a:avLst/>
          </a:prstGeom>
          <a:noFill/>
          <a:ln>
            <a:noFill/>
          </a:ln>
        </p:spPr>
      </p:pic>
      <p:pic>
        <p:nvPicPr>
          <p:cNvPr id="846" name="Google Shape;846;p107"/>
          <p:cNvPicPr preferRelativeResize="0"/>
          <p:nvPr/>
        </p:nvPicPr>
        <p:blipFill>
          <a:blip r:embed="rId4">
            <a:alphaModFix/>
          </a:blip>
          <a:stretch>
            <a:fillRect/>
          </a:stretch>
        </p:blipFill>
        <p:spPr>
          <a:xfrm>
            <a:off x="7628625" y="3908475"/>
            <a:ext cx="745750" cy="265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Fitting and Diagnosis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Success</a:t>
            </a:r>
            <a:endParaRPr/>
          </a:p>
        </p:txBody>
      </p:sp>
      <p:sp>
        <p:nvSpPr>
          <p:cNvPr id="857" name="Google Shape;857;p109"/>
          <p:cNvSpPr txBox="1"/>
          <p:nvPr>
            <p:ph idx="1" type="body"/>
          </p:nvPr>
        </p:nvSpPr>
        <p:spPr>
          <a:xfrm>
            <a:off x="311700" y="1152475"/>
            <a:ext cx="406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Metrics:</a:t>
            </a:r>
            <a:endParaRPr/>
          </a:p>
          <a:p>
            <a:pPr indent="-342900" lvl="0" marL="457200" rtl="0" algn="l">
              <a:spcBef>
                <a:spcPts val="1600"/>
              </a:spcBef>
              <a:spcAft>
                <a:spcPts val="0"/>
              </a:spcAft>
              <a:buSzPts val="1800"/>
              <a:buChar char="●"/>
            </a:pPr>
            <a:r>
              <a:rPr lang="en"/>
              <a:t>Error: Difference between predicted and actual value.</a:t>
            </a:r>
            <a:endParaRPr/>
          </a:p>
          <a:p>
            <a:pPr indent="0" lvl="0" marL="0" rtl="0" algn="l">
              <a:spcBef>
                <a:spcPts val="1600"/>
              </a:spcBef>
              <a:spcAft>
                <a:spcPts val="1600"/>
              </a:spcAft>
              <a:buNone/>
            </a:pPr>
            <a:r>
              <a:t/>
            </a:r>
            <a:endParaRPr/>
          </a:p>
        </p:txBody>
      </p:sp>
      <p:sp>
        <p:nvSpPr>
          <p:cNvPr id="858" name="Google Shape;858;p109"/>
          <p:cNvSpPr txBox="1"/>
          <p:nvPr>
            <p:ph idx="1" type="body"/>
          </p:nvPr>
        </p:nvSpPr>
        <p:spPr>
          <a:xfrm>
            <a:off x="4772100" y="1152475"/>
            <a:ext cx="406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a:p>
            <a:pPr indent="-342900" lvl="0" marL="457200" rtl="0" algn="l">
              <a:spcBef>
                <a:spcPts val="1600"/>
              </a:spcBef>
              <a:spcAft>
                <a:spcPts val="0"/>
              </a:spcAft>
              <a:buSzPts val="1800"/>
              <a:buChar char="●"/>
            </a:pPr>
            <a:r>
              <a:rPr lang="en"/>
              <a:t>True Positive: Correctly identified as relevant</a:t>
            </a:r>
            <a:endParaRPr/>
          </a:p>
          <a:p>
            <a:pPr indent="-342900" lvl="0" marL="457200" rtl="0" algn="l">
              <a:spcBef>
                <a:spcPts val="0"/>
              </a:spcBef>
              <a:spcAft>
                <a:spcPts val="0"/>
              </a:spcAft>
              <a:buSzPts val="1800"/>
              <a:buChar char="●"/>
            </a:pPr>
            <a:r>
              <a:rPr lang="en"/>
              <a:t>True Negative: Correctly identified as not relevant</a:t>
            </a:r>
            <a:endParaRPr/>
          </a:p>
          <a:p>
            <a:pPr indent="-342900" lvl="0" marL="457200" rtl="0" algn="l">
              <a:spcBef>
                <a:spcPts val="0"/>
              </a:spcBef>
              <a:spcAft>
                <a:spcPts val="0"/>
              </a:spcAft>
              <a:buSzPts val="1800"/>
              <a:buChar char="●"/>
            </a:pPr>
            <a:r>
              <a:rPr lang="en"/>
              <a:t>False Positive: Incorrectly labeled as relevant</a:t>
            </a:r>
            <a:endParaRPr/>
          </a:p>
          <a:p>
            <a:pPr indent="-342900" lvl="0" marL="457200" rtl="0" algn="l">
              <a:spcBef>
                <a:spcPts val="0"/>
              </a:spcBef>
              <a:spcAft>
                <a:spcPts val="0"/>
              </a:spcAft>
              <a:buSzPts val="1800"/>
              <a:buChar char="●"/>
            </a:pPr>
            <a:r>
              <a:rPr lang="en"/>
              <a:t>False Negative: Incorrectly labeled as not relevant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Image Classification (Identify Cats)</a:t>
            </a:r>
            <a:endParaRPr/>
          </a:p>
        </p:txBody>
      </p:sp>
      <p:pic>
        <p:nvPicPr>
          <p:cNvPr id="864" name="Google Shape;864;p110"/>
          <p:cNvPicPr preferRelativeResize="0"/>
          <p:nvPr/>
        </p:nvPicPr>
        <p:blipFill rotWithShape="1">
          <a:blip r:embed="rId3">
            <a:alphaModFix/>
          </a:blip>
          <a:srcRect b="0" l="0" r="0" t="0"/>
          <a:stretch/>
        </p:blipFill>
        <p:spPr>
          <a:xfrm>
            <a:off x="1100750" y="2714323"/>
            <a:ext cx="961242" cy="966861"/>
          </a:xfrm>
          <a:prstGeom prst="rect">
            <a:avLst/>
          </a:prstGeom>
          <a:noFill/>
          <a:ln>
            <a:noFill/>
          </a:ln>
        </p:spPr>
      </p:pic>
      <p:pic>
        <p:nvPicPr>
          <p:cNvPr id="865" name="Google Shape;865;p110"/>
          <p:cNvPicPr preferRelativeResize="0"/>
          <p:nvPr/>
        </p:nvPicPr>
        <p:blipFill rotWithShape="1">
          <a:blip r:embed="rId4">
            <a:alphaModFix/>
          </a:blip>
          <a:srcRect b="0" l="0" r="0" t="0"/>
          <a:stretch/>
        </p:blipFill>
        <p:spPr>
          <a:xfrm>
            <a:off x="3754042" y="2729866"/>
            <a:ext cx="961242" cy="966861"/>
          </a:xfrm>
          <a:prstGeom prst="rect">
            <a:avLst/>
          </a:prstGeom>
          <a:noFill/>
          <a:ln>
            <a:noFill/>
          </a:ln>
        </p:spPr>
      </p:pic>
      <p:pic>
        <p:nvPicPr>
          <p:cNvPr id="866" name="Google Shape;866;p110"/>
          <p:cNvPicPr preferRelativeResize="0"/>
          <p:nvPr/>
        </p:nvPicPr>
        <p:blipFill rotWithShape="1">
          <a:blip r:embed="rId5">
            <a:alphaModFix/>
          </a:blip>
          <a:srcRect b="0" l="0" r="0" t="0"/>
          <a:stretch/>
        </p:blipFill>
        <p:spPr>
          <a:xfrm>
            <a:off x="7730004" y="2722755"/>
            <a:ext cx="944378" cy="949998"/>
          </a:xfrm>
          <a:prstGeom prst="rect">
            <a:avLst/>
          </a:prstGeom>
          <a:noFill/>
          <a:ln>
            <a:noFill/>
          </a:ln>
        </p:spPr>
      </p:pic>
      <p:pic>
        <p:nvPicPr>
          <p:cNvPr id="867" name="Google Shape;867;p110"/>
          <p:cNvPicPr preferRelativeResize="0"/>
          <p:nvPr/>
        </p:nvPicPr>
        <p:blipFill rotWithShape="1">
          <a:blip r:embed="rId6">
            <a:alphaModFix/>
          </a:blip>
          <a:srcRect b="0" l="0" r="0" t="0"/>
          <a:stretch/>
        </p:blipFill>
        <p:spPr>
          <a:xfrm>
            <a:off x="5079482" y="2722748"/>
            <a:ext cx="949999" cy="949998"/>
          </a:xfrm>
          <a:prstGeom prst="rect">
            <a:avLst/>
          </a:prstGeom>
          <a:noFill/>
          <a:ln>
            <a:noFill/>
          </a:ln>
        </p:spPr>
      </p:pic>
      <p:pic>
        <p:nvPicPr>
          <p:cNvPr id="868" name="Google Shape;868;p110"/>
          <p:cNvPicPr preferRelativeResize="0"/>
          <p:nvPr/>
        </p:nvPicPr>
        <p:blipFill rotWithShape="1">
          <a:blip r:embed="rId7">
            <a:alphaModFix/>
          </a:blip>
          <a:srcRect b="0" l="0" r="0" t="0"/>
          <a:stretch/>
        </p:blipFill>
        <p:spPr>
          <a:xfrm>
            <a:off x="2419911" y="2729888"/>
            <a:ext cx="972484" cy="966861"/>
          </a:xfrm>
          <a:prstGeom prst="rect">
            <a:avLst/>
          </a:prstGeom>
          <a:noFill/>
          <a:ln>
            <a:noFill/>
          </a:ln>
        </p:spPr>
      </p:pic>
      <p:pic>
        <p:nvPicPr>
          <p:cNvPr id="869" name="Google Shape;869;p110"/>
          <p:cNvPicPr preferRelativeResize="0"/>
          <p:nvPr/>
        </p:nvPicPr>
        <p:blipFill rotWithShape="1">
          <a:blip r:embed="rId8">
            <a:alphaModFix/>
          </a:blip>
          <a:srcRect b="0" l="0" r="0" t="0"/>
          <a:stretch/>
        </p:blipFill>
        <p:spPr>
          <a:xfrm>
            <a:off x="6415788" y="2717133"/>
            <a:ext cx="961242" cy="961240"/>
          </a:xfrm>
          <a:prstGeom prst="rect">
            <a:avLst/>
          </a:prstGeom>
          <a:noFill/>
          <a:ln>
            <a:noFill/>
          </a:ln>
        </p:spPr>
      </p:pic>
      <p:sp>
        <p:nvSpPr>
          <p:cNvPr id="870" name="Google Shape;870;p110"/>
          <p:cNvSpPr/>
          <p:nvPr/>
        </p:nvSpPr>
        <p:spPr>
          <a:xfrm>
            <a:off x="1484724" y="2308083"/>
            <a:ext cx="464700" cy="314100"/>
          </a:xfrm>
          <a:prstGeom prst="mathPlus">
            <a:avLst>
              <a:gd fmla="val 23520" name="adj1"/>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10"/>
          <p:cNvSpPr txBox="1"/>
          <p:nvPr/>
        </p:nvSpPr>
        <p:spPr>
          <a:xfrm>
            <a:off x="0" y="2305896"/>
            <a:ext cx="1164900" cy="31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Prediction:</a:t>
            </a:r>
            <a:endParaRPr/>
          </a:p>
        </p:txBody>
      </p:sp>
      <p:sp>
        <p:nvSpPr>
          <p:cNvPr id="872" name="Google Shape;872;p110"/>
          <p:cNvSpPr txBox="1"/>
          <p:nvPr/>
        </p:nvSpPr>
        <p:spPr>
          <a:xfrm>
            <a:off x="81778" y="3040750"/>
            <a:ext cx="1083300" cy="31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a:t>
            </a:r>
            <a:endParaRPr/>
          </a:p>
        </p:txBody>
      </p:sp>
      <p:sp>
        <p:nvSpPr>
          <p:cNvPr id="873" name="Google Shape;873;p110"/>
          <p:cNvSpPr/>
          <p:nvPr/>
        </p:nvSpPr>
        <p:spPr>
          <a:xfrm>
            <a:off x="8127252" y="2305895"/>
            <a:ext cx="464700" cy="314100"/>
          </a:xfrm>
          <a:prstGeom prst="mathPlus">
            <a:avLst>
              <a:gd fmla="val 23520" name="adj1"/>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10"/>
          <p:cNvSpPr/>
          <p:nvPr/>
        </p:nvSpPr>
        <p:spPr>
          <a:xfrm>
            <a:off x="2769778" y="2405396"/>
            <a:ext cx="464700" cy="1149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10"/>
          <p:cNvSpPr/>
          <p:nvPr/>
        </p:nvSpPr>
        <p:spPr>
          <a:xfrm>
            <a:off x="4054833" y="2405396"/>
            <a:ext cx="464700" cy="1149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10"/>
          <p:cNvSpPr/>
          <p:nvPr/>
        </p:nvSpPr>
        <p:spPr>
          <a:xfrm>
            <a:off x="6824278" y="2405396"/>
            <a:ext cx="464700" cy="1149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10"/>
          <p:cNvSpPr/>
          <p:nvPr/>
        </p:nvSpPr>
        <p:spPr>
          <a:xfrm>
            <a:off x="5486100" y="2305895"/>
            <a:ext cx="464700" cy="314100"/>
          </a:xfrm>
          <a:prstGeom prst="mathPlus">
            <a:avLst>
              <a:gd fmla="val 23520" name="adj1"/>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10"/>
          <p:cNvSpPr txBox="1"/>
          <p:nvPr/>
        </p:nvSpPr>
        <p:spPr>
          <a:xfrm>
            <a:off x="1124250" y="3810500"/>
            <a:ext cx="1195800" cy="77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True</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a:p>
        </p:txBody>
      </p:sp>
      <p:sp>
        <p:nvSpPr>
          <p:cNvPr id="879" name="Google Shape;879;p110"/>
          <p:cNvSpPr txBox="1"/>
          <p:nvPr/>
        </p:nvSpPr>
        <p:spPr>
          <a:xfrm>
            <a:off x="2470389" y="3810500"/>
            <a:ext cx="1195800" cy="77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True</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Negative</a:t>
            </a:r>
            <a:endParaRPr/>
          </a:p>
        </p:txBody>
      </p:sp>
      <p:sp>
        <p:nvSpPr>
          <p:cNvPr id="880" name="Google Shape;880;p110"/>
          <p:cNvSpPr txBox="1"/>
          <p:nvPr/>
        </p:nvSpPr>
        <p:spPr>
          <a:xfrm>
            <a:off x="3816528" y="3860479"/>
            <a:ext cx="1195800" cy="77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False</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a:p>
        </p:txBody>
      </p:sp>
      <p:sp>
        <p:nvSpPr>
          <p:cNvPr id="881" name="Google Shape;881;p110"/>
          <p:cNvSpPr txBox="1"/>
          <p:nvPr/>
        </p:nvSpPr>
        <p:spPr>
          <a:xfrm>
            <a:off x="5114972" y="3860479"/>
            <a:ext cx="1195800" cy="77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False</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a:p>
        </p:txBody>
      </p:sp>
      <p:sp>
        <p:nvSpPr>
          <p:cNvPr id="882" name="Google Shape;882;p110"/>
          <p:cNvSpPr txBox="1"/>
          <p:nvPr/>
        </p:nvSpPr>
        <p:spPr>
          <a:xfrm>
            <a:off x="0" y="4746333"/>
            <a:ext cx="4055100" cy="194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highlight>
                  <a:srgbClr val="FFFFFF"/>
                </a:highlight>
                <a:latin typeface="Arial"/>
                <a:ea typeface="Arial"/>
                <a:cs typeface="Arial"/>
                <a:sym typeface="Arial"/>
              </a:rPr>
              <a:t>Images from the STL-10 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312" name="Google Shape;312;p57"/>
          <p:cNvSpPr txBox="1"/>
          <p:nvPr>
            <p:ph idx="1" type="body"/>
          </p:nvPr>
        </p:nvSpPr>
        <p:spPr>
          <a:xfrm>
            <a:off x="427500" y="1017725"/>
            <a:ext cx="4313700" cy="363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perform supervised learning, we must decide how we’re going to represent functions/hypotheses </a:t>
            </a:r>
            <a:r>
              <a:rPr i="1" lang="en">
                <a:latin typeface="Georgia"/>
                <a:ea typeface="Georgia"/>
                <a:cs typeface="Georgia"/>
                <a:sym typeface="Georgia"/>
              </a:rPr>
              <a:t>h</a:t>
            </a:r>
            <a:r>
              <a:rPr lang="en"/>
              <a:t> in a computer. We can approximate </a:t>
            </a:r>
            <a:r>
              <a:rPr i="1" lang="en">
                <a:latin typeface="Georgia"/>
                <a:ea typeface="Georgia"/>
                <a:cs typeface="Georgia"/>
                <a:sym typeface="Georgia"/>
              </a:rPr>
              <a:t>y</a:t>
            </a:r>
            <a:r>
              <a:rPr lang="en"/>
              <a:t> as linear function </a:t>
            </a:r>
            <a:r>
              <a:rPr i="1" lang="en">
                <a:latin typeface="Georgia"/>
                <a:ea typeface="Georgia"/>
                <a:cs typeface="Georgia"/>
                <a:sym typeface="Georgia"/>
              </a:rPr>
              <a:t>h</a:t>
            </a:r>
            <a:r>
              <a:rPr lang="en"/>
              <a:t> of </a:t>
            </a:r>
            <a:r>
              <a:rPr i="1" lang="en">
                <a:latin typeface="Georgia"/>
                <a:ea typeface="Georgia"/>
                <a:cs typeface="Georgia"/>
                <a:sym typeface="Georgia"/>
              </a:rPr>
              <a:t>x</a:t>
            </a:r>
            <a:endParaRPr i="1">
              <a:latin typeface="Georgia"/>
              <a:ea typeface="Georgia"/>
              <a:cs typeface="Georgia"/>
              <a:sym typeface="Georgia"/>
            </a:endParaRPr>
          </a:p>
          <a:p>
            <a:pPr indent="0" lvl="0" marL="0" rtl="0" algn="ctr">
              <a:spcBef>
                <a:spcPts val="1600"/>
              </a:spcBef>
              <a:spcAft>
                <a:spcPts val="0"/>
              </a:spcAft>
              <a:buNone/>
            </a:pP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 = θ</a:t>
            </a:r>
            <a:r>
              <a:rPr baseline="-25000" i="1" lang="en">
                <a:latin typeface="Georgia"/>
                <a:ea typeface="Georgia"/>
                <a:cs typeface="Georgia"/>
                <a:sym typeface="Georgia"/>
              </a:rPr>
              <a:t>0</a:t>
            </a:r>
            <a:r>
              <a:rPr i="1" lang="en">
                <a:latin typeface="Georgia"/>
                <a:ea typeface="Georgia"/>
                <a:cs typeface="Georgia"/>
                <a:sym typeface="Georgia"/>
              </a:rPr>
              <a:t> + θ</a:t>
            </a:r>
            <a:r>
              <a:rPr baseline="-25000" i="1" lang="en">
                <a:latin typeface="Georgia"/>
                <a:ea typeface="Georgia"/>
                <a:cs typeface="Georgia"/>
                <a:sym typeface="Georgia"/>
              </a:rPr>
              <a:t>1</a:t>
            </a:r>
            <a:r>
              <a:rPr i="1" lang="en">
                <a:latin typeface="Georgia"/>
                <a:ea typeface="Georgia"/>
                <a:cs typeface="Georgia"/>
                <a:sym typeface="Georgia"/>
              </a:rPr>
              <a:t>x</a:t>
            </a:r>
            <a:r>
              <a:rPr baseline="-25000" i="1" lang="en">
                <a:latin typeface="Georgia"/>
                <a:ea typeface="Georgia"/>
                <a:cs typeface="Georgia"/>
                <a:sym typeface="Georgia"/>
              </a:rPr>
              <a:t>1</a:t>
            </a:r>
            <a:r>
              <a:rPr i="1" lang="en">
                <a:latin typeface="Georgia"/>
                <a:ea typeface="Georgia"/>
                <a:cs typeface="Georgia"/>
                <a:sym typeface="Georgia"/>
              </a:rPr>
              <a:t> + θ</a:t>
            </a:r>
            <a:r>
              <a:rPr baseline="-25000" i="1" lang="en">
                <a:latin typeface="Georgia"/>
                <a:ea typeface="Georgia"/>
                <a:cs typeface="Georgia"/>
                <a:sym typeface="Georgia"/>
              </a:rPr>
              <a:t>2</a:t>
            </a:r>
            <a:r>
              <a:rPr i="1" lang="en">
                <a:latin typeface="Georgia"/>
                <a:ea typeface="Georgia"/>
                <a:cs typeface="Georgia"/>
                <a:sym typeface="Georgia"/>
              </a:rPr>
              <a:t>x</a:t>
            </a:r>
            <a:r>
              <a:rPr baseline="-25000" i="1" lang="en">
                <a:latin typeface="Georgia"/>
                <a:ea typeface="Georgia"/>
                <a:cs typeface="Georgia"/>
                <a:sym typeface="Georgia"/>
              </a:rPr>
              <a:t>2</a:t>
            </a:r>
            <a:endParaRPr baseline="-25000" i="1">
              <a:latin typeface="Georgia"/>
              <a:ea typeface="Georgia"/>
              <a:cs typeface="Georgia"/>
              <a:sym typeface="Georgia"/>
            </a:endParaRPr>
          </a:p>
          <a:p>
            <a:pPr indent="-342900" lvl="0" marL="457200" rtl="0" algn="l">
              <a:spcBef>
                <a:spcPts val="1600"/>
              </a:spcBef>
              <a:spcAft>
                <a:spcPts val="0"/>
              </a:spcAft>
              <a:buSzPts val="1800"/>
              <a:buChar char="-"/>
            </a:pPr>
            <a:r>
              <a:rPr lang="en"/>
              <a:t>Here, the </a:t>
            </a:r>
            <a:r>
              <a:rPr i="1" lang="en">
                <a:latin typeface="Georgia"/>
                <a:ea typeface="Georgia"/>
                <a:cs typeface="Georgia"/>
                <a:sym typeface="Georgia"/>
              </a:rPr>
              <a:t>θ</a:t>
            </a:r>
            <a:r>
              <a:rPr baseline="-25000" i="1" lang="en">
                <a:latin typeface="Georgia"/>
                <a:ea typeface="Georgia"/>
                <a:cs typeface="Georgia"/>
                <a:sym typeface="Georgia"/>
              </a:rPr>
              <a:t>i</a:t>
            </a:r>
            <a:r>
              <a:rPr lang="en"/>
              <a:t> ’s are the parameters (also called weights) parameterizing the space of linear functions mapping from </a:t>
            </a:r>
            <a:r>
              <a:rPr i="1" lang="en">
                <a:latin typeface="Georgia"/>
                <a:ea typeface="Georgia"/>
                <a:cs typeface="Georgia"/>
                <a:sym typeface="Georgia"/>
              </a:rPr>
              <a:t>X</a:t>
            </a:r>
            <a:r>
              <a:rPr lang="en"/>
              <a:t> to </a:t>
            </a:r>
            <a:r>
              <a:rPr i="1" lang="en">
                <a:latin typeface="Georgia"/>
                <a:ea typeface="Georgia"/>
                <a:cs typeface="Georgia"/>
                <a:sym typeface="Georgia"/>
              </a:rPr>
              <a:t>Y</a:t>
            </a:r>
            <a:r>
              <a:rPr lang="en"/>
              <a:t>.</a:t>
            </a:r>
            <a:endParaRPr/>
          </a:p>
        </p:txBody>
      </p:sp>
      <p:pic>
        <p:nvPicPr>
          <p:cNvPr id="313" name="Google Shape;313;p57"/>
          <p:cNvPicPr preferRelativeResize="0"/>
          <p:nvPr/>
        </p:nvPicPr>
        <p:blipFill>
          <a:blip r:embed="rId3">
            <a:alphaModFix/>
          </a:blip>
          <a:stretch>
            <a:fillRect/>
          </a:stretch>
        </p:blipFill>
        <p:spPr>
          <a:xfrm>
            <a:off x="4667559" y="342900"/>
            <a:ext cx="4164825" cy="1727196"/>
          </a:xfrm>
          <a:prstGeom prst="rect">
            <a:avLst/>
          </a:prstGeom>
          <a:noFill/>
          <a:ln>
            <a:noFill/>
          </a:ln>
        </p:spPr>
      </p:pic>
      <p:grpSp>
        <p:nvGrpSpPr>
          <p:cNvPr id="314" name="Google Shape;314;p57"/>
          <p:cNvGrpSpPr/>
          <p:nvPr/>
        </p:nvGrpSpPr>
        <p:grpSpPr>
          <a:xfrm>
            <a:off x="5518575" y="2458102"/>
            <a:ext cx="3438675" cy="1867800"/>
            <a:chOff x="5518575" y="2458102"/>
            <a:chExt cx="3438675" cy="1867800"/>
          </a:xfrm>
        </p:grpSpPr>
        <p:pic>
          <p:nvPicPr>
            <p:cNvPr id="315" name="Google Shape;315;p57"/>
            <p:cNvPicPr preferRelativeResize="0"/>
            <p:nvPr/>
          </p:nvPicPr>
          <p:blipFill>
            <a:blip r:embed="rId4">
              <a:alphaModFix/>
            </a:blip>
            <a:stretch>
              <a:fillRect/>
            </a:stretch>
          </p:blipFill>
          <p:spPr>
            <a:xfrm>
              <a:off x="5518575" y="2458102"/>
              <a:ext cx="3026525" cy="1867800"/>
            </a:xfrm>
            <a:prstGeom prst="rect">
              <a:avLst/>
            </a:prstGeom>
            <a:noFill/>
            <a:ln>
              <a:noFill/>
            </a:ln>
          </p:spPr>
        </p:pic>
        <p:sp>
          <p:nvSpPr>
            <p:cNvPr id="316" name="Google Shape;316;p57"/>
            <p:cNvSpPr txBox="1"/>
            <p:nvPr/>
          </p:nvSpPr>
          <p:spPr>
            <a:xfrm>
              <a:off x="8422650" y="3042550"/>
              <a:ext cx="5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73B900"/>
                  </a:solidFill>
                  <a:latin typeface="Georgia"/>
                  <a:ea typeface="Georgia"/>
                  <a:cs typeface="Georgia"/>
                  <a:sym typeface="Georgia"/>
                </a:rPr>
                <a:t>h(x)</a:t>
              </a:r>
              <a:endParaRPr i="1">
                <a:solidFill>
                  <a:srgbClr val="73B900"/>
                </a:solidFill>
                <a:latin typeface="Georgia"/>
                <a:ea typeface="Georgia"/>
                <a:cs typeface="Georgia"/>
                <a:sym typeface="Georgia"/>
              </a:endParaRPr>
            </a:p>
          </p:txBody>
        </p:sp>
      </p:grpSp>
      <p:sp>
        <p:nvSpPr>
          <p:cNvPr id="317" name="Google Shape;317;p57"/>
          <p:cNvSpPr txBox="1"/>
          <p:nvPr/>
        </p:nvSpPr>
        <p:spPr>
          <a:xfrm>
            <a:off x="5538875" y="4263200"/>
            <a:ext cx="341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Linear Regression with one variable:</a:t>
            </a:r>
            <a:r>
              <a:rPr i="1" lang="en">
                <a:latin typeface="Georgia"/>
                <a:ea typeface="Georgia"/>
                <a:cs typeface="Georgia"/>
                <a:sym typeface="Georgia"/>
              </a:rPr>
              <a:t> </a:t>
            </a:r>
            <a:endParaRPr i="1">
              <a:latin typeface="Georgia"/>
              <a:ea typeface="Georgia"/>
              <a:cs typeface="Georgia"/>
              <a:sym typeface="Georgia"/>
            </a:endParaRPr>
          </a:p>
          <a:p>
            <a:pPr indent="0" lvl="0" marL="0" rtl="0" algn="l">
              <a:spcBef>
                <a:spcPts val="0"/>
              </a:spcBef>
              <a:spcAft>
                <a:spcPts val="0"/>
              </a:spcAft>
              <a:buNone/>
            </a:pPr>
            <a:r>
              <a:rPr i="1" lang="en">
                <a:latin typeface="Georgia"/>
                <a:ea typeface="Georgia"/>
                <a:cs typeface="Georgia"/>
                <a:sym typeface="Georgia"/>
              </a:rPr>
              <a:t>h(x) =θ</a:t>
            </a:r>
            <a:r>
              <a:rPr baseline="-25000" i="1" lang="en">
                <a:latin typeface="Georgia"/>
                <a:ea typeface="Georgia"/>
                <a:cs typeface="Georgia"/>
                <a:sym typeface="Georgia"/>
              </a:rPr>
              <a:t>0</a:t>
            </a:r>
            <a:r>
              <a:rPr i="1" lang="en">
                <a:latin typeface="Georgia"/>
                <a:ea typeface="Georgia"/>
                <a:cs typeface="Georgia"/>
                <a:sym typeface="Georgia"/>
              </a:rPr>
              <a:t> + θ</a:t>
            </a:r>
            <a:r>
              <a:rPr baseline="-25000" i="1" lang="en">
                <a:latin typeface="Georgia"/>
                <a:ea typeface="Georgia"/>
                <a:cs typeface="Georgia"/>
                <a:sym typeface="Georgia"/>
              </a:rPr>
              <a:t>1</a:t>
            </a:r>
            <a:r>
              <a:rPr i="1" lang="en">
                <a:latin typeface="Georgia"/>
                <a:ea typeface="Georgia"/>
                <a:cs typeface="Georgia"/>
                <a:sym typeface="Georgia"/>
              </a:rPr>
              <a:t>x </a:t>
            </a:r>
            <a:endParaRPr i="1">
              <a:latin typeface="Georgia"/>
              <a:ea typeface="Georgia"/>
              <a:cs typeface="Georgia"/>
              <a:sym typeface="Georgi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1"/>
          <p:cNvSpPr txBox="1"/>
          <p:nvPr>
            <p:ph type="title"/>
          </p:nvPr>
        </p:nvSpPr>
        <p:spPr>
          <a:xfrm>
            <a:off x="415290" y="289559"/>
            <a:ext cx="8313300" cy="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3333"/>
              </a:buClr>
              <a:buSzPts val="750"/>
              <a:buFont typeface="Arial"/>
              <a:buNone/>
            </a:pPr>
            <a:br>
              <a:rPr b="0" i="0" lang="en" sz="3000" u="none" cap="none" strike="noStrike">
                <a:solidFill>
                  <a:srgbClr val="333333"/>
                </a:solidFill>
                <a:latin typeface="Arial"/>
                <a:ea typeface="Arial"/>
                <a:cs typeface="Arial"/>
                <a:sym typeface="Arial"/>
              </a:rPr>
            </a:br>
            <a:r>
              <a:rPr lang="en"/>
              <a:t>Precision, Recall, and Accuracy</a:t>
            </a:r>
            <a:endParaRPr/>
          </a:p>
        </p:txBody>
      </p:sp>
      <p:sp>
        <p:nvSpPr>
          <p:cNvPr id="889" name="Google Shape;889;p111"/>
          <p:cNvSpPr txBox="1"/>
          <p:nvPr>
            <p:ph idx="1" type="body"/>
          </p:nvPr>
        </p:nvSpPr>
        <p:spPr>
          <a:xfrm>
            <a:off x="426502" y="1623875"/>
            <a:ext cx="4876500" cy="3209700"/>
          </a:xfrm>
          <a:prstGeom prst="rect">
            <a:avLst/>
          </a:prstGeom>
          <a:noFill/>
          <a:ln>
            <a:noFill/>
          </a:ln>
        </p:spPr>
        <p:txBody>
          <a:bodyPr anchorCtr="0" anchor="t" bIns="45700" lIns="91425" spcFirstLastPara="1" rIns="91425" wrap="square" tIns="45700">
            <a:noAutofit/>
          </a:bodyPr>
          <a:lstStyle/>
          <a:p>
            <a:pPr indent="-284162" lvl="0" marL="284162" marR="0" rtl="0" algn="l">
              <a:lnSpc>
                <a:spcPct val="90000"/>
              </a:lnSpc>
              <a:spcBef>
                <a:spcPts val="0"/>
              </a:spcBef>
              <a:spcAft>
                <a:spcPts val="0"/>
              </a:spcAft>
              <a:buClr>
                <a:srgbClr val="6F6F6F"/>
              </a:buClr>
              <a:buSzPts val="1800"/>
              <a:buFont typeface="Arial"/>
              <a:buChar char="–"/>
            </a:pPr>
            <a:r>
              <a:rPr lang="en"/>
              <a:t>Precision</a:t>
            </a:r>
            <a:endParaRPr/>
          </a:p>
          <a:p>
            <a:pPr indent="-147637" lvl="1" marL="630237" marR="0" rtl="0" algn="l">
              <a:lnSpc>
                <a:spcPct val="90000"/>
              </a:lnSpc>
              <a:spcBef>
                <a:spcPts val="0"/>
              </a:spcBef>
              <a:spcAft>
                <a:spcPts val="0"/>
              </a:spcAft>
              <a:buSzPts val="1400"/>
              <a:buChar char="–"/>
            </a:pPr>
            <a:r>
              <a:rPr lang="en"/>
              <a:t>Percentage of positive labels that are correct</a:t>
            </a:r>
            <a:endParaRPr/>
          </a:p>
          <a:p>
            <a:pPr indent="-147637" lvl="1" marL="630237" marR="0" rtl="0" algn="l">
              <a:lnSpc>
                <a:spcPct val="90000"/>
              </a:lnSpc>
              <a:spcBef>
                <a:spcPts val="0"/>
              </a:spcBef>
              <a:spcAft>
                <a:spcPts val="0"/>
              </a:spcAft>
              <a:buSzPts val="1400"/>
              <a:buChar char="–"/>
            </a:pPr>
            <a:r>
              <a:rPr lang="en"/>
              <a:t>Precision = (# true positives) / (# true positives + # false positives)</a:t>
            </a:r>
            <a:endParaRPr/>
          </a:p>
          <a:p>
            <a:pPr indent="-169863" lvl="0" marL="284162" marR="0" rtl="0" algn="l">
              <a:lnSpc>
                <a:spcPct val="90000"/>
              </a:lnSpc>
              <a:spcBef>
                <a:spcPts val="0"/>
              </a:spcBef>
              <a:spcAft>
                <a:spcPts val="0"/>
              </a:spcAft>
              <a:buClr>
                <a:srgbClr val="6F6F6F"/>
              </a:buClr>
              <a:buSzPts val="1800"/>
              <a:buFont typeface="Arial"/>
              <a:buChar char="–"/>
            </a:pPr>
            <a:r>
              <a:rPr lang="en"/>
              <a:t>Recall</a:t>
            </a:r>
            <a:endParaRPr/>
          </a:p>
          <a:p>
            <a:pPr indent="-147637" lvl="1" marL="630237" marR="0" rtl="0" algn="l">
              <a:lnSpc>
                <a:spcPct val="90000"/>
              </a:lnSpc>
              <a:spcBef>
                <a:spcPts val="0"/>
              </a:spcBef>
              <a:spcAft>
                <a:spcPts val="0"/>
              </a:spcAft>
              <a:buSzPts val="1400"/>
              <a:buChar char="–"/>
            </a:pPr>
            <a:r>
              <a:rPr lang="en"/>
              <a:t>Percentage of positive examples that are correctly labeled</a:t>
            </a:r>
            <a:endParaRPr/>
          </a:p>
          <a:p>
            <a:pPr indent="-147637" lvl="1" marL="630237" marR="0" rtl="0" algn="l">
              <a:lnSpc>
                <a:spcPct val="90000"/>
              </a:lnSpc>
              <a:spcBef>
                <a:spcPts val="0"/>
              </a:spcBef>
              <a:spcAft>
                <a:spcPts val="0"/>
              </a:spcAft>
              <a:buSzPts val="1400"/>
              <a:buChar char="–"/>
            </a:pPr>
            <a:r>
              <a:rPr lang="en"/>
              <a:t>Recall = (# true positives) / (# true positives + # false negatives)</a:t>
            </a:r>
            <a:endParaRPr/>
          </a:p>
          <a:p>
            <a:pPr indent="-169863" lvl="0" marL="284162" marR="0" rtl="0" algn="l">
              <a:lnSpc>
                <a:spcPct val="90000"/>
              </a:lnSpc>
              <a:spcBef>
                <a:spcPts val="0"/>
              </a:spcBef>
              <a:spcAft>
                <a:spcPts val="0"/>
              </a:spcAft>
              <a:buClr>
                <a:srgbClr val="6F6F6F"/>
              </a:buClr>
              <a:buSzPts val="1800"/>
              <a:buFont typeface="Arial"/>
              <a:buChar char="–"/>
            </a:pPr>
            <a:r>
              <a:rPr lang="en"/>
              <a:t>Accuracy</a:t>
            </a:r>
            <a:endParaRPr/>
          </a:p>
          <a:p>
            <a:pPr indent="-147637" lvl="1" marL="630237" marR="0" rtl="0" algn="l">
              <a:lnSpc>
                <a:spcPct val="90000"/>
              </a:lnSpc>
              <a:spcBef>
                <a:spcPts val="0"/>
              </a:spcBef>
              <a:spcAft>
                <a:spcPts val="0"/>
              </a:spcAft>
              <a:buSzPts val="1400"/>
              <a:buChar char="–"/>
            </a:pPr>
            <a:r>
              <a:rPr lang="en"/>
              <a:t>Percentage of correct labels</a:t>
            </a:r>
            <a:endParaRPr/>
          </a:p>
          <a:p>
            <a:pPr indent="-147637" lvl="1" marL="630237" marR="0" rtl="0" algn="l">
              <a:lnSpc>
                <a:spcPct val="90000"/>
              </a:lnSpc>
              <a:spcBef>
                <a:spcPts val="0"/>
              </a:spcBef>
              <a:spcAft>
                <a:spcPts val="0"/>
              </a:spcAft>
              <a:buSzPts val="1400"/>
              <a:buChar char="–"/>
            </a:pPr>
            <a:r>
              <a:rPr lang="en"/>
              <a:t>Accuracy = (# true positives + # true negatives) / (# of samples)</a:t>
            </a:r>
            <a:endParaRPr/>
          </a:p>
          <a:p>
            <a:pPr indent="-284162" lvl="0" marL="284162" marR="0" rtl="0" algn="l">
              <a:lnSpc>
                <a:spcPct val="90000"/>
              </a:lnSpc>
              <a:spcBef>
                <a:spcPts val="450"/>
              </a:spcBef>
              <a:spcAft>
                <a:spcPts val="0"/>
              </a:spcAft>
              <a:buClr>
                <a:srgbClr val="6F6F6F"/>
              </a:buClr>
              <a:buSzPts val="1800"/>
              <a:buFont typeface="Arial"/>
              <a:buNone/>
            </a:pPr>
            <a:r>
              <a:t/>
            </a:r>
            <a:endParaRPr b="0" i="0" sz="1800" u="none" cap="none" strike="noStrike">
              <a:solidFill>
                <a:srgbClr val="6F6F6F"/>
              </a:solidFill>
              <a:latin typeface="Arial"/>
              <a:ea typeface="Arial"/>
              <a:cs typeface="Arial"/>
              <a:sym typeface="Arial"/>
            </a:endParaRPr>
          </a:p>
          <a:p>
            <a:pPr indent="-284162" lvl="0" marL="284162" marR="0" rtl="0" algn="l">
              <a:lnSpc>
                <a:spcPct val="90000"/>
              </a:lnSpc>
              <a:spcBef>
                <a:spcPts val="450"/>
              </a:spcBef>
              <a:spcAft>
                <a:spcPts val="0"/>
              </a:spcAft>
              <a:buClr>
                <a:srgbClr val="6F6F6F"/>
              </a:buClr>
              <a:buSzPts val="1800"/>
              <a:buFont typeface="Arial"/>
              <a:buNone/>
            </a:pPr>
            <a:r>
              <a:t/>
            </a:r>
            <a:endParaRPr b="0" i="0" sz="1800" u="none" cap="none" strike="noStrike">
              <a:solidFill>
                <a:srgbClr val="6F6F6F"/>
              </a:solidFill>
              <a:latin typeface="Arial"/>
              <a:ea typeface="Arial"/>
              <a:cs typeface="Arial"/>
              <a:sym typeface="Arial"/>
            </a:endParaRPr>
          </a:p>
          <a:p>
            <a:pPr indent="-284162" lvl="0" marL="284162" marR="0" rtl="0" algn="l">
              <a:lnSpc>
                <a:spcPct val="90000"/>
              </a:lnSpc>
              <a:spcBef>
                <a:spcPts val="450"/>
              </a:spcBef>
              <a:spcAft>
                <a:spcPts val="0"/>
              </a:spcAft>
              <a:buClr>
                <a:srgbClr val="6F6F6F"/>
              </a:buClr>
              <a:buSzPts val="1800"/>
              <a:buFont typeface="Arial"/>
              <a:buNone/>
            </a:pPr>
            <a:r>
              <a:t/>
            </a:r>
            <a:endParaRPr b="0" i="0" sz="1800" u="none" cap="none" strike="noStrike">
              <a:solidFill>
                <a:srgbClr val="6F6F6F"/>
              </a:solidFill>
              <a:latin typeface="Arial"/>
              <a:ea typeface="Arial"/>
              <a:cs typeface="Arial"/>
              <a:sym typeface="Arial"/>
            </a:endParaRPr>
          </a:p>
          <a:p>
            <a:pPr indent="0" lvl="0" marL="0" marR="0" rtl="0" algn="l">
              <a:lnSpc>
                <a:spcPct val="90000"/>
              </a:lnSpc>
              <a:spcBef>
                <a:spcPts val="450"/>
              </a:spcBef>
              <a:spcAft>
                <a:spcPts val="0"/>
              </a:spcAft>
              <a:buClr>
                <a:srgbClr val="6F6F6F"/>
              </a:buClr>
              <a:buSzPts val="1800"/>
              <a:buFont typeface="Arial"/>
              <a:buNone/>
            </a:pPr>
            <a:r>
              <a:t/>
            </a:r>
            <a:endParaRPr b="0" i="0" sz="1800" u="none" cap="none" strike="noStrike">
              <a:solidFill>
                <a:srgbClr val="6F6F6F"/>
              </a:solidFill>
              <a:latin typeface="Arial"/>
              <a:ea typeface="Arial"/>
              <a:cs typeface="Arial"/>
              <a:sym typeface="Arial"/>
            </a:endParaRPr>
          </a:p>
        </p:txBody>
      </p:sp>
      <p:pic>
        <p:nvPicPr>
          <p:cNvPr id="890" name="Google Shape;890;p111"/>
          <p:cNvPicPr preferRelativeResize="0"/>
          <p:nvPr/>
        </p:nvPicPr>
        <p:blipFill>
          <a:blip r:embed="rId3">
            <a:alphaModFix/>
          </a:blip>
          <a:stretch>
            <a:fillRect/>
          </a:stretch>
        </p:blipFill>
        <p:spPr>
          <a:xfrm>
            <a:off x="5303013" y="1504750"/>
            <a:ext cx="3804526" cy="1736650"/>
          </a:xfrm>
          <a:prstGeom prst="rect">
            <a:avLst/>
          </a:prstGeom>
          <a:noFill/>
          <a:ln>
            <a:noFill/>
          </a:ln>
        </p:spPr>
      </p:pic>
      <p:sp>
        <p:nvSpPr>
          <p:cNvPr id="891" name="Google Shape;891;p111"/>
          <p:cNvSpPr txBox="1"/>
          <p:nvPr/>
        </p:nvSpPr>
        <p:spPr>
          <a:xfrm>
            <a:off x="6258925" y="3241400"/>
            <a:ext cx="189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Confusion Matrix</a:t>
            </a:r>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F1 Score</a:t>
            </a:r>
            <a:endParaRPr/>
          </a:p>
        </p:txBody>
      </p:sp>
      <p:sp>
        <p:nvSpPr>
          <p:cNvPr id="897" name="Google Shape;897;p112"/>
          <p:cNvSpPr txBox="1"/>
          <p:nvPr>
            <p:ph idx="1" type="body"/>
          </p:nvPr>
        </p:nvSpPr>
        <p:spPr>
          <a:xfrm>
            <a:off x="311700" y="1152475"/>
            <a:ext cx="442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 to compare precision/recall numbers</a:t>
            </a:r>
            <a:endParaRPr/>
          </a:p>
        </p:txBody>
      </p:sp>
      <p:pic>
        <p:nvPicPr>
          <p:cNvPr id="898" name="Google Shape;898;p112"/>
          <p:cNvPicPr preferRelativeResize="0"/>
          <p:nvPr/>
        </p:nvPicPr>
        <p:blipFill>
          <a:blip r:embed="rId3">
            <a:alphaModFix/>
          </a:blip>
          <a:stretch>
            <a:fillRect/>
          </a:stretch>
        </p:blipFill>
        <p:spPr>
          <a:xfrm>
            <a:off x="1434850" y="2182075"/>
            <a:ext cx="656300" cy="433950"/>
          </a:xfrm>
          <a:prstGeom prst="rect">
            <a:avLst/>
          </a:prstGeom>
          <a:noFill/>
          <a:ln>
            <a:noFill/>
          </a:ln>
        </p:spPr>
      </p:pic>
      <p:pic>
        <p:nvPicPr>
          <p:cNvPr id="899" name="Google Shape;899;p112"/>
          <p:cNvPicPr preferRelativeResize="0"/>
          <p:nvPr/>
        </p:nvPicPr>
        <p:blipFill>
          <a:blip r:embed="rId4">
            <a:alphaModFix/>
          </a:blip>
          <a:stretch>
            <a:fillRect/>
          </a:stretch>
        </p:blipFill>
        <p:spPr>
          <a:xfrm>
            <a:off x="1385550" y="2958775"/>
            <a:ext cx="754900" cy="405575"/>
          </a:xfrm>
          <a:prstGeom prst="rect">
            <a:avLst/>
          </a:prstGeom>
          <a:noFill/>
          <a:ln>
            <a:noFill/>
          </a:ln>
        </p:spPr>
      </p:pic>
      <p:graphicFrame>
        <p:nvGraphicFramePr>
          <p:cNvPr id="900" name="Google Shape;900;p112"/>
          <p:cNvGraphicFramePr/>
          <p:nvPr/>
        </p:nvGraphicFramePr>
        <p:xfrm>
          <a:off x="5017150" y="1795585"/>
          <a:ext cx="3000000" cy="3000000"/>
        </p:xfrm>
        <a:graphic>
          <a:graphicData uri="http://schemas.openxmlformats.org/drawingml/2006/table">
            <a:tbl>
              <a:tblPr>
                <a:noFill/>
                <a:tableStyleId>{C78F7616-DE98-4AFA-AE8A-EA37AF6E1258}</a:tableStyleId>
              </a:tblPr>
              <a:tblGrid>
                <a:gridCol w="1262375"/>
                <a:gridCol w="1262375"/>
                <a:gridCol w="1262375"/>
              </a:tblGrid>
              <a:tr h="443325">
                <a:tc>
                  <a:txBody>
                    <a:bodyPr/>
                    <a:lstStyle/>
                    <a:p>
                      <a:pPr indent="0" lvl="0" marL="0" rtl="0" algn="l">
                        <a:spcBef>
                          <a:spcPts val="0"/>
                        </a:spcBef>
                        <a:spcAft>
                          <a:spcPts val="0"/>
                        </a:spcAft>
                        <a:buNone/>
                      </a:pPr>
                      <a:r>
                        <a:t/>
                      </a:r>
                      <a:endParaRPr u="sng"/>
                    </a:p>
                  </a:txBody>
                  <a:tcPr marT="91425" marB="91425" marR="91425" marL="91425"/>
                </a:tc>
                <a:tc>
                  <a:txBody>
                    <a:bodyPr/>
                    <a:lstStyle/>
                    <a:p>
                      <a:pPr indent="0" lvl="0" marL="0" rtl="0" algn="l">
                        <a:spcBef>
                          <a:spcPts val="0"/>
                        </a:spcBef>
                        <a:spcAft>
                          <a:spcPts val="0"/>
                        </a:spcAft>
                        <a:buNone/>
                      </a:pPr>
                      <a:r>
                        <a:rPr lang="en" u="sng"/>
                        <a:t>Precision (P)</a:t>
                      </a:r>
                      <a:endParaRPr u="sng"/>
                    </a:p>
                  </a:txBody>
                  <a:tcPr marT="91425" marB="91425" marR="91425" marL="91425"/>
                </a:tc>
                <a:tc>
                  <a:txBody>
                    <a:bodyPr/>
                    <a:lstStyle/>
                    <a:p>
                      <a:pPr indent="0" lvl="0" marL="0" rtl="0" algn="l">
                        <a:spcBef>
                          <a:spcPts val="0"/>
                        </a:spcBef>
                        <a:spcAft>
                          <a:spcPts val="0"/>
                        </a:spcAft>
                        <a:buNone/>
                      </a:pPr>
                      <a:r>
                        <a:rPr lang="en" u="sng"/>
                        <a:t>Recall </a:t>
                      </a:r>
                      <a:r>
                        <a:rPr lang="en" u="sng"/>
                        <a:t>(R)</a:t>
                      </a:r>
                      <a:endParaRPr u="sng"/>
                    </a:p>
                  </a:txBody>
                  <a:tcPr marT="91425" marB="91425" marR="91425" marL="91425"/>
                </a:tc>
              </a:tr>
              <a:tr h="331300">
                <a:tc>
                  <a:txBody>
                    <a:bodyPr/>
                    <a:lstStyle/>
                    <a:p>
                      <a:pPr indent="0" lvl="0" marL="0" rtl="0" algn="l">
                        <a:spcBef>
                          <a:spcPts val="0"/>
                        </a:spcBef>
                        <a:spcAft>
                          <a:spcPts val="0"/>
                        </a:spcAft>
                        <a:buNone/>
                      </a:pPr>
                      <a:r>
                        <a:rPr lang="en"/>
                        <a:t>Algo 1</a:t>
                      </a:r>
                      <a:endParaRPr/>
                    </a:p>
                  </a:txBody>
                  <a:tcPr marT="91425" marB="91425" marR="91425" marL="91425"/>
                </a:tc>
                <a:tc>
                  <a:txBody>
                    <a:bodyPr/>
                    <a:lstStyle/>
                    <a:p>
                      <a:pPr indent="0" lvl="0" marL="0" rtl="0" algn="l">
                        <a:spcBef>
                          <a:spcPts val="0"/>
                        </a:spcBef>
                        <a:spcAft>
                          <a:spcPts val="0"/>
                        </a:spcAft>
                        <a:buNone/>
                      </a:pPr>
                      <a:r>
                        <a:rPr lang="en"/>
                        <a:t>0.5</a:t>
                      </a:r>
                      <a:endParaRPr/>
                    </a:p>
                  </a:txBody>
                  <a:tcPr marT="91425" marB="91425" marR="91425" marL="91425"/>
                </a:tc>
                <a:tc>
                  <a:txBody>
                    <a:bodyPr/>
                    <a:lstStyle/>
                    <a:p>
                      <a:pPr indent="0" lvl="0" marL="0" rtl="0" algn="l">
                        <a:spcBef>
                          <a:spcPts val="0"/>
                        </a:spcBef>
                        <a:spcAft>
                          <a:spcPts val="0"/>
                        </a:spcAft>
                        <a:buNone/>
                      </a:pPr>
                      <a:r>
                        <a:rPr lang="en"/>
                        <a:t>0.4</a:t>
                      </a:r>
                      <a:endParaRPr/>
                    </a:p>
                  </a:txBody>
                  <a:tcPr marT="91425" marB="91425" marR="91425" marL="91425"/>
                </a:tc>
              </a:tr>
              <a:tr h="331300">
                <a:tc>
                  <a:txBody>
                    <a:bodyPr/>
                    <a:lstStyle/>
                    <a:p>
                      <a:pPr indent="0" lvl="0" marL="0" rtl="0" algn="l">
                        <a:spcBef>
                          <a:spcPts val="0"/>
                        </a:spcBef>
                        <a:spcAft>
                          <a:spcPts val="0"/>
                        </a:spcAft>
                        <a:buNone/>
                      </a:pPr>
                      <a:r>
                        <a:rPr lang="en"/>
                        <a:t>Algo 2</a:t>
                      </a:r>
                      <a:endParaRPr/>
                    </a:p>
                  </a:txBody>
                  <a:tcPr marT="91425" marB="91425" marR="91425" marL="91425"/>
                </a:tc>
                <a:tc>
                  <a:txBody>
                    <a:bodyPr/>
                    <a:lstStyle/>
                    <a:p>
                      <a:pPr indent="0" lvl="0" marL="0" rtl="0" algn="l">
                        <a:spcBef>
                          <a:spcPts val="0"/>
                        </a:spcBef>
                        <a:spcAft>
                          <a:spcPts val="0"/>
                        </a:spcAft>
                        <a:buNone/>
                      </a:pPr>
                      <a:r>
                        <a:rPr lang="en"/>
                        <a:t>0.7</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r>
              <a:tr h="331300">
                <a:tc>
                  <a:txBody>
                    <a:bodyPr/>
                    <a:lstStyle/>
                    <a:p>
                      <a:pPr indent="0" lvl="0" marL="0" rtl="0" algn="l">
                        <a:spcBef>
                          <a:spcPts val="0"/>
                        </a:spcBef>
                        <a:spcAft>
                          <a:spcPts val="0"/>
                        </a:spcAft>
                        <a:buNone/>
                      </a:pPr>
                      <a:r>
                        <a:rPr lang="en"/>
                        <a:t>Algo 3</a:t>
                      </a:r>
                      <a:endParaRPr/>
                    </a:p>
                  </a:txBody>
                  <a:tcPr marT="91425" marB="91425" marR="91425" marL="91425"/>
                </a:tc>
                <a:tc>
                  <a:txBody>
                    <a:bodyPr/>
                    <a:lstStyle/>
                    <a:p>
                      <a:pPr indent="0" lvl="0" marL="0" rtl="0" algn="l">
                        <a:spcBef>
                          <a:spcPts val="0"/>
                        </a:spcBef>
                        <a:spcAft>
                          <a:spcPts val="0"/>
                        </a:spcAft>
                        <a:buNone/>
                      </a:pPr>
                      <a:r>
                        <a:rPr lang="en"/>
                        <a:t>0.02</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r>
            </a:tbl>
          </a:graphicData>
        </a:graphic>
      </p:graphicFrame>
      <p:sp>
        <p:nvSpPr>
          <p:cNvPr id="901" name="Google Shape;901;p112"/>
          <p:cNvSpPr txBox="1"/>
          <p:nvPr/>
        </p:nvSpPr>
        <p:spPr>
          <a:xfrm>
            <a:off x="400250" y="2198950"/>
            <a:ext cx="27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Average</a:t>
            </a:r>
            <a:endParaRPr/>
          </a:p>
        </p:txBody>
      </p:sp>
      <p:sp>
        <p:nvSpPr>
          <p:cNvPr id="902" name="Google Shape;902;p112"/>
          <p:cNvSpPr txBox="1"/>
          <p:nvPr/>
        </p:nvSpPr>
        <p:spPr>
          <a:xfrm>
            <a:off x="400250" y="2961463"/>
            <a:ext cx="27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F1 Score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Sensitivity and Specificity</a:t>
            </a:r>
            <a:endParaRPr/>
          </a:p>
        </p:txBody>
      </p:sp>
      <p:pic>
        <p:nvPicPr>
          <p:cNvPr id="908" name="Google Shape;908;p113"/>
          <p:cNvPicPr preferRelativeResize="0"/>
          <p:nvPr/>
        </p:nvPicPr>
        <p:blipFill>
          <a:blip r:embed="rId3">
            <a:alphaModFix/>
          </a:blip>
          <a:stretch>
            <a:fillRect/>
          </a:stretch>
        </p:blipFill>
        <p:spPr>
          <a:xfrm>
            <a:off x="6466580" y="625105"/>
            <a:ext cx="2202151" cy="4004525"/>
          </a:xfrm>
          <a:prstGeom prst="rect">
            <a:avLst/>
          </a:prstGeom>
          <a:noFill/>
          <a:ln>
            <a:noFill/>
          </a:ln>
        </p:spPr>
      </p:pic>
      <p:pic>
        <p:nvPicPr>
          <p:cNvPr id="909" name="Google Shape;909;p113"/>
          <p:cNvPicPr preferRelativeResize="0"/>
          <p:nvPr/>
        </p:nvPicPr>
        <p:blipFill>
          <a:blip r:embed="rId4">
            <a:alphaModFix/>
          </a:blip>
          <a:stretch>
            <a:fillRect/>
          </a:stretch>
        </p:blipFill>
        <p:spPr>
          <a:xfrm>
            <a:off x="488350" y="1334375"/>
            <a:ext cx="5076274" cy="3039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all together</a:t>
            </a:r>
            <a:endParaRPr/>
          </a:p>
        </p:txBody>
      </p:sp>
      <p:sp>
        <p:nvSpPr>
          <p:cNvPr id="915" name="Google Shape;915;p114"/>
          <p:cNvSpPr txBox="1"/>
          <p:nvPr>
            <p:ph idx="1" type="body"/>
          </p:nvPr>
        </p:nvSpPr>
        <p:spPr>
          <a:xfrm>
            <a:off x="4798075" y="1152475"/>
            <a:ext cx="403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calculate these metrics?</a:t>
            </a:r>
            <a:endParaRPr/>
          </a:p>
          <a:p>
            <a:pPr indent="-342900" lvl="0" marL="457200" rtl="0" algn="l">
              <a:spcBef>
                <a:spcPts val="1600"/>
              </a:spcBef>
              <a:spcAft>
                <a:spcPts val="0"/>
              </a:spcAft>
              <a:buSzPts val="1800"/>
              <a:buChar char="-"/>
            </a:pPr>
            <a:r>
              <a:rPr lang="en"/>
              <a:t>Accuracy:</a:t>
            </a:r>
            <a:endParaRPr/>
          </a:p>
          <a:p>
            <a:pPr indent="-342900" lvl="0" marL="457200" rtl="0" algn="l">
              <a:spcBef>
                <a:spcPts val="0"/>
              </a:spcBef>
              <a:spcAft>
                <a:spcPts val="0"/>
              </a:spcAft>
              <a:buSzPts val="1800"/>
              <a:buChar char="-"/>
            </a:pPr>
            <a:r>
              <a:rPr lang="en"/>
              <a:t>Precision:</a:t>
            </a:r>
            <a:endParaRPr/>
          </a:p>
          <a:p>
            <a:pPr indent="-342900" lvl="0" marL="457200" rtl="0" algn="l">
              <a:spcBef>
                <a:spcPts val="0"/>
              </a:spcBef>
              <a:spcAft>
                <a:spcPts val="0"/>
              </a:spcAft>
              <a:buSzPts val="1800"/>
              <a:buChar char="-"/>
            </a:pPr>
            <a:r>
              <a:rPr lang="en"/>
              <a:t>Specificity:</a:t>
            </a:r>
            <a:endParaRPr/>
          </a:p>
          <a:p>
            <a:pPr indent="-342900" lvl="0" marL="457200" rtl="0" algn="l">
              <a:spcBef>
                <a:spcPts val="0"/>
              </a:spcBef>
              <a:spcAft>
                <a:spcPts val="0"/>
              </a:spcAft>
              <a:buSzPts val="1800"/>
              <a:buChar char="-"/>
            </a:pPr>
            <a:r>
              <a:rPr lang="en"/>
              <a:t>Sensitivity:</a:t>
            </a:r>
            <a:endParaRPr/>
          </a:p>
          <a:p>
            <a:pPr indent="-342900" lvl="0" marL="457200" rtl="0" algn="l">
              <a:spcBef>
                <a:spcPts val="0"/>
              </a:spcBef>
              <a:spcAft>
                <a:spcPts val="0"/>
              </a:spcAft>
              <a:buSzPts val="1800"/>
              <a:buChar char="-"/>
            </a:pPr>
            <a:r>
              <a:rPr lang="en"/>
              <a:t>FPR:</a:t>
            </a:r>
            <a:endParaRPr/>
          </a:p>
        </p:txBody>
      </p:sp>
      <p:pic>
        <p:nvPicPr>
          <p:cNvPr id="916" name="Google Shape;916;p114"/>
          <p:cNvPicPr preferRelativeResize="0"/>
          <p:nvPr/>
        </p:nvPicPr>
        <p:blipFill>
          <a:blip r:embed="rId3">
            <a:alphaModFix/>
          </a:blip>
          <a:stretch>
            <a:fillRect/>
          </a:stretch>
        </p:blipFill>
        <p:spPr>
          <a:xfrm>
            <a:off x="311698" y="1152475"/>
            <a:ext cx="4441003" cy="3416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Receiver Operating Characteristic (ROC)</a:t>
            </a:r>
            <a:endParaRPr/>
          </a:p>
        </p:txBody>
      </p:sp>
      <p:sp>
        <p:nvSpPr>
          <p:cNvPr id="922" name="Google Shape;922;p115"/>
          <p:cNvSpPr txBox="1"/>
          <p:nvPr/>
        </p:nvSpPr>
        <p:spPr>
          <a:xfrm>
            <a:off x="311700" y="1017725"/>
            <a:ext cx="562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ROC curve is a graph that shows the performance of a binary classifier, which is a model that classifies objects into two groups based on their features</a:t>
            </a:r>
            <a:endParaRPr/>
          </a:p>
        </p:txBody>
      </p:sp>
      <p:pic>
        <p:nvPicPr>
          <p:cNvPr id="923" name="Google Shape;923;p115"/>
          <p:cNvPicPr preferRelativeResize="0"/>
          <p:nvPr/>
        </p:nvPicPr>
        <p:blipFill>
          <a:blip r:embed="rId3">
            <a:alphaModFix/>
          </a:blip>
          <a:stretch>
            <a:fillRect/>
          </a:stretch>
        </p:blipFill>
        <p:spPr>
          <a:xfrm>
            <a:off x="5418925" y="1537700"/>
            <a:ext cx="3464927" cy="2989674"/>
          </a:xfrm>
          <a:prstGeom prst="rect">
            <a:avLst/>
          </a:prstGeom>
          <a:noFill/>
          <a:ln>
            <a:noFill/>
          </a:ln>
        </p:spPr>
      </p:pic>
      <p:cxnSp>
        <p:nvCxnSpPr>
          <p:cNvPr id="924" name="Google Shape;924;p115"/>
          <p:cNvCxnSpPr/>
          <p:nvPr/>
        </p:nvCxnSpPr>
        <p:spPr>
          <a:xfrm flipH="1" rot="10800000">
            <a:off x="5858000" y="1836075"/>
            <a:ext cx="2862900" cy="2365800"/>
          </a:xfrm>
          <a:prstGeom prst="straightConnector1">
            <a:avLst/>
          </a:prstGeom>
          <a:noFill/>
          <a:ln cap="flat" cmpd="sng" w="38100">
            <a:solidFill>
              <a:srgbClr val="FF0000"/>
            </a:solidFill>
            <a:prstDash val="solid"/>
            <a:round/>
            <a:headEnd len="med" w="med" type="none"/>
            <a:tailEnd len="med" w="med" type="none"/>
          </a:ln>
        </p:spPr>
      </p:cxnSp>
      <p:sp>
        <p:nvSpPr>
          <p:cNvPr id="925" name="Google Shape;925;p115"/>
          <p:cNvSpPr txBox="1"/>
          <p:nvPr/>
        </p:nvSpPr>
        <p:spPr>
          <a:xfrm rot="-2379009">
            <a:off x="6440044" y="3023832"/>
            <a:ext cx="1897514" cy="4001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Random Classifier</a:t>
            </a:r>
            <a:endParaRPr>
              <a:solidFill>
                <a:srgbClr val="FF0000"/>
              </a:solidFill>
            </a:endParaRPr>
          </a:p>
        </p:txBody>
      </p:sp>
      <p:pic>
        <p:nvPicPr>
          <p:cNvPr id="926" name="Google Shape;926;p115"/>
          <p:cNvPicPr preferRelativeResize="0"/>
          <p:nvPr/>
        </p:nvPicPr>
        <p:blipFill rotWithShape="1">
          <a:blip r:embed="rId4">
            <a:alphaModFix/>
          </a:blip>
          <a:srcRect b="10305" l="54004" r="-324" t="0"/>
          <a:stretch/>
        </p:blipFill>
        <p:spPr>
          <a:xfrm>
            <a:off x="456300" y="1947125"/>
            <a:ext cx="3744675" cy="2448725"/>
          </a:xfrm>
          <a:prstGeom prst="rect">
            <a:avLst/>
          </a:prstGeom>
          <a:noFill/>
          <a:ln>
            <a:noFill/>
          </a:ln>
        </p:spPr>
      </p:pic>
      <p:cxnSp>
        <p:nvCxnSpPr>
          <p:cNvPr id="927" name="Google Shape;927;p115"/>
          <p:cNvCxnSpPr/>
          <p:nvPr/>
        </p:nvCxnSpPr>
        <p:spPr>
          <a:xfrm>
            <a:off x="643525" y="3733425"/>
            <a:ext cx="3354900" cy="0"/>
          </a:xfrm>
          <a:prstGeom prst="straightConnector1">
            <a:avLst/>
          </a:prstGeom>
          <a:noFill/>
          <a:ln cap="flat" cmpd="sng" w="38100">
            <a:solidFill>
              <a:srgbClr val="F1C232"/>
            </a:solidFill>
            <a:prstDash val="solid"/>
            <a:round/>
            <a:headEnd len="med" w="med" type="none"/>
            <a:tailEnd len="med" w="med" type="none"/>
          </a:ln>
        </p:spPr>
      </p:cxnSp>
      <p:sp>
        <p:nvSpPr>
          <p:cNvPr id="928" name="Google Shape;928;p115"/>
          <p:cNvSpPr/>
          <p:nvPr/>
        </p:nvSpPr>
        <p:spPr>
          <a:xfrm>
            <a:off x="5924250" y="3496825"/>
            <a:ext cx="90000" cy="900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15"/>
          <p:cNvSpPr txBox="1"/>
          <p:nvPr/>
        </p:nvSpPr>
        <p:spPr>
          <a:xfrm>
            <a:off x="4050450" y="3080425"/>
            <a:ext cx="6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Cutoff</a:t>
            </a:r>
            <a:endParaRPr/>
          </a:p>
        </p:txBody>
      </p:sp>
      <p:cxnSp>
        <p:nvCxnSpPr>
          <p:cNvPr id="930" name="Google Shape;930;p115"/>
          <p:cNvCxnSpPr/>
          <p:nvPr/>
        </p:nvCxnSpPr>
        <p:spPr>
          <a:xfrm>
            <a:off x="643525" y="3459950"/>
            <a:ext cx="3354900" cy="0"/>
          </a:xfrm>
          <a:prstGeom prst="straightConnector1">
            <a:avLst/>
          </a:prstGeom>
          <a:noFill/>
          <a:ln cap="flat" cmpd="sng" w="38100">
            <a:solidFill>
              <a:srgbClr val="6AA84F"/>
            </a:solidFill>
            <a:prstDash val="solid"/>
            <a:round/>
            <a:headEnd len="med" w="med" type="none"/>
            <a:tailEnd len="med" w="med" type="none"/>
          </a:ln>
        </p:spPr>
      </p:cxnSp>
      <p:sp>
        <p:nvSpPr>
          <p:cNvPr id="931" name="Google Shape;931;p115"/>
          <p:cNvSpPr/>
          <p:nvPr/>
        </p:nvSpPr>
        <p:spPr>
          <a:xfrm>
            <a:off x="6081400" y="3126488"/>
            <a:ext cx="90000" cy="900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2" name="Google Shape;932;p115"/>
          <p:cNvCxnSpPr/>
          <p:nvPr/>
        </p:nvCxnSpPr>
        <p:spPr>
          <a:xfrm>
            <a:off x="651188" y="3080425"/>
            <a:ext cx="3354900" cy="0"/>
          </a:xfrm>
          <a:prstGeom prst="straightConnector1">
            <a:avLst/>
          </a:prstGeom>
          <a:noFill/>
          <a:ln cap="flat" cmpd="sng" w="38100">
            <a:solidFill>
              <a:srgbClr val="3C78D8"/>
            </a:solidFill>
            <a:prstDash val="solid"/>
            <a:round/>
            <a:headEnd len="med" w="med" type="none"/>
            <a:tailEnd len="med" w="med" type="none"/>
          </a:ln>
        </p:spPr>
      </p:cxnSp>
      <p:sp>
        <p:nvSpPr>
          <p:cNvPr id="933" name="Google Shape;933;p115"/>
          <p:cNvSpPr/>
          <p:nvPr/>
        </p:nvSpPr>
        <p:spPr>
          <a:xfrm>
            <a:off x="6460925" y="2687413"/>
            <a:ext cx="90000" cy="900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15"/>
          <p:cNvSpPr txBox="1"/>
          <p:nvPr/>
        </p:nvSpPr>
        <p:spPr>
          <a:xfrm rot="-5400000">
            <a:off x="4436263" y="3023800"/>
            <a:ext cx="159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Sensitivity</a:t>
            </a:r>
            <a:endParaRPr/>
          </a:p>
        </p:txBody>
      </p:sp>
      <p:sp>
        <p:nvSpPr>
          <p:cNvPr id="935" name="Google Shape;935;p115"/>
          <p:cNvSpPr txBox="1"/>
          <p:nvPr/>
        </p:nvSpPr>
        <p:spPr>
          <a:xfrm>
            <a:off x="6293325" y="4485775"/>
            <a:ext cx="203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1 - Specificity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Receiver Operating Characteristic</a:t>
            </a:r>
            <a:endParaRPr/>
          </a:p>
        </p:txBody>
      </p:sp>
      <p:pic>
        <p:nvPicPr>
          <p:cNvPr id="941" name="Google Shape;941;p116"/>
          <p:cNvPicPr preferRelativeResize="0"/>
          <p:nvPr/>
        </p:nvPicPr>
        <p:blipFill rotWithShape="1">
          <a:blip r:embed="rId3">
            <a:alphaModFix/>
          </a:blip>
          <a:srcRect b="0" l="0" r="0" t="19788"/>
          <a:stretch/>
        </p:blipFill>
        <p:spPr>
          <a:xfrm>
            <a:off x="491075" y="1017725"/>
            <a:ext cx="8161852" cy="4125775"/>
          </a:xfrm>
          <a:prstGeom prst="rect">
            <a:avLst/>
          </a:prstGeom>
          <a:noFill/>
          <a:ln>
            <a:noFill/>
          </a:ln>
        </p:spPr>
      </p:pic>
      <p:sp>
        <p:nvSpPr>
          <p:cNvPr id="942" name="Google Shape;942;p116"/>
          <p:cNvSpPr txBox="1"/>
          <p:nvPr/>
        </p:nvSpPr>
        <p:spPr>
          <a:xfrm>
            <a:off x="6128625"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http://navan.name/roc/</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333333"/>
              </a:buClr>
              <a:buSzPts val="750"/>
              <a:buFont typeface="Arial"/>
              <a:buNone/>
            </a:pPr>
            <a:r>
              <a:rPr lang="en" sz="3000">
                <a:solidFill>
                  <a:srgbClr val="4A4F55"/>
                </a:solidFill>
              </a:rPr>
              <a:t>Training and Test Data for Linear Regression</a:t>
            </a:r>
            <a:endParaRPr/>
          </a:p>
        </p:txBody>
      </p:sp>
      <p:sp>
        <p:nvSpPr>
          <p:cNvPr id="948" name="Google Shape;948;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Learn parameter </a:t>
            </a:r>
            <a:r>
              <a:rPr i="1" lang="en"/>
              <a:t>ፀ</a:t>
            </a:r>
            <a:r>
              <a:rPr lang="en"/>
              <a:t> from training data (minimizing training error </a:t>
            </a:r>
            <a:r>
              <a:rPr i="1" lang="en"/>
              <a:t>J(ፀ)</a:t>
            </a:r>
            <a:r>
              <a:rPr lang="en"/>
              <a:t>)</a:t>
            </a:r>
            <a:endParaRPr/>
          </a:p>
          <a:p>
            <a:pPr indent="0" lvl="0" marL="0" rtl="0" algn="l">
              <a:spcBef>
                <a:spcPts val="1600"/>
              </a:spcBef>
              <a:spcAft>
                <a:spcPts val="0"/>
              </a:spcAft>
              <a:buNone/>
            </a:pPr>
            <a:r>
              <a:rPr lang="en"/>
              <a:t>Testing: assess the accuracy of model</a:t>
            </a:r>
            <a:endParaRPr/>
          </a:p>
          <a:p>
            <a:pPr indent="0" lvl="0" marL="0" rtl="0" algn="l">
              <a:spcBef>
                <a:spcPts val="1600"/>
              </a:spcBef>
              <a:spcAft>
                <a:spcPts val="0"/>
              </a:spcAft>
              <a:buNone/>
            </a:pPr>
            <a:r>
              <a:rPr lang="en"/>
              <a:t>Ration: </a:t>
            </a:r>
            <a:endParaRPr/>
          </a:p>
          <a:p>
            <a:pPr indent="-342900" lvl="0" marL="457200" rtl="0" algn="l">
              <a:spcBef>
                <a:spcPts val="1600"/>
              </a:spcBef>
              <a:spcAft>
                <a:spcPts val="0"/>
              </a:spcAft>
              <a:buSzPts val="1800"/>
              <a:buChar char="-"/>
            </a:pPr>
            <a:r>
              <a:rPr lang="en"/>
              <a:t>Train:test :: 70:30</a:t>
            </a:r>
            <a:endParaRPr/>
          </a:p>
          <a:p>
            <a:pPr indent="-342900" lvl="0" marL="457200" rtl="0" algn="l">
              <a:spcBef>
                <a:spcPts val="0"/>
              </a:spcBef>
              <a:spcAft>
                <a:spcPts val="0"/>
              </a:spcAft>
              <a:buSzPts val="1800"/>
              <a:buChar char="-"/>
            </a:pPr>
            <a:r>
              <a:rPr lang="en"/>
              <a:t>Train:test :: 80:20</a:t>
            </a:r>
            <a:endParaRPr/>
          </a:p>
          <a:p>
            <a:pPr indent="0" lvl="0" marL="0" rtl="0" algn="l">
              <a:spcBef>
                <a:spcPts val="1600"/>
              </a:spcBef>
              <a:spcAft>
                <a:spcPts val="0"/>
              </a:spcAft>
              <a:buNone/>
            </a:pPr>
            <a:r>
              <a:rPr lang="en"/>
              <a:t>Why? If we don’t have test set, </a:t>
            </a:r>
            <a:endParaRPr/>
          </a:p>
          <a:p>
            <a:pPr indent="0" lvl="0" marL="0" rtl="0" algn="l">
              <a:spcBef>
                <a:spcPts val="1600"/>
              </a:spcBef>
              <a:spcAft>
                <a:spcPts val="1600"/>
              </a:spcAft>
              <a:buNone/>
            </a:pPr>
            <a:r>
              <a:rPr lang="en"/>
              <a:t>what will happen?</a:t>
            </a:r>
            <a:endParaRPr/>
          </a:p>
        </p:txBody>
      </p:sp>
      <p:pic>
        <p:nvPicPr>
          <p:cNvPr id="949" name="Google Shape;949;p117"/>
          <p:cNvPicPr preferRelativeResize="0"/>
          <p:nvPr/>
        </p:nvPicPr>
        <p:blipFill rotWithShape="1">
          <a:blip r:embed="rId3">
            <a:alphaModFix/>
          </a:blip>
          <a:srcRect b="70796" l="0" r="33275" t="0"/>
          <a:stretch/>
        </p:blipFill>
        <p:spPr>
          <a:xfrm>
            <a:off x="5252300" y="3108800"/>
            <a:ext cx="3326499" cy="757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a:t>
            </a:r>
            <a:endParaRPr/>
          </a:p>
        </p:txBody>
      </p:sp>
      <p:sp>
        <p:nvSpPr>
          <p:cNvPr id="955" name="Google Shape;955;p118"/>
          <p:cNvSpPr txBox="1"/>
          <p:nvPr>
            <p:ph idx="1" type="body"/>
          </p:nvPr>
        </p:nvSpPr>
        <p:spPr>
          <a:xfrm>
            <a:off x="311700" y="1152475"/>
            <a:ext cx="4798800" cy="34164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sz="1500">
                <a:solidFill>
                  <a:schemeClr val="dk1"/>
                </a:solidFill>
              </a:rPr>
              <a:t>Fails to generalize to new examples not in training set.</a:t>
            </a:r>
            <a:endParaRPr sz="1500">
              <a:solidFill>
                <a:schemeClr val="dk1"/>
              </a:solidFill>
            </a:endParaRPr>
          </a:p>
          <a:p>
            <a:pPr indent="0" lvl="0" marL="0" rtl="0" algn="l">
              <a:spcBef>
                <a:spcPts val="200"/>
              </a:spcBef>
              <a:spcAft>
                <a:spcPts val="0"/>
              </a:spcAft>
              <a:buNone/>
            </a:pPr>
            <a:r>
              <a:t/>
            </a:r>
            <a:endParaRPr sz="1500">
              <a:solidFill>
                <a:schemeClr val="dk1"/>
              </a:solidFill>
            </a:endParaRPr>
          </a:p>
          <a:p>
            <a:pPr indent="0" lvl="0" marL="0" rtl="0" algn="l">
              <a:spcBef>
                <a:spcPts val="200"/>
              </a:spcBef>
              <a:spcAft>
                <a:spcPts val="0"/>
              </a:spcAft>
              <a:buNone/>
            </a:pPr>
            <a:r>
              <a:rPr lang="en" sz="1500">
                <a:solidFill>
                  <a:schemeClr val="dk1"/>
                </a:solidFill>
              </a:rPr>
              <a:t>How to make the model generalize? (Perform well or decent on new data)</a:t>
            </a:r>
            <a:endParaRPr sz="1500">
              <a:solidFill>
                <a:schemeClr val="dk1"/>
              </a:solidFill>
            </a:endParaRPr>
          </a:p>
          <a:p>
            <a:pPr indent="0" lvl="0" marL="0" rtl="0" algn="l">
              <a:spcBef>
                <a:spcPts val="200"/>
              </a:spcBef>
              <a:spcAft>
                <a:spcPts val="0"/>
              </a:spcAft>
              <a:buNone/>
            </a:pPr>
            <a:r>
              <a:rPr lang="en" sz="1500">
                <a:solidFill>
                  <a:schemeClr val="dk1"/>
                </a:solidFill>
              </a:rPr>
              <a:t>Testing dataset: will be the judge when to stop training to prevent </a:t>
            </a:r>
            <a:r>
              <a:rPr lang="en" sz="1500">
                <a:solidFill>
                  <a:schemeClr val="dk1"/>
                </a:solidFill>
              </a:rPr>
              <a:t>overfitting, but how can we evaluate the model?</a:t>
            </a:r>
            <a:endParaRPr sz="1500">
              <a:solidFill>
                <a:schemeClr val="dk1"/>
              </a:solidFill>
            </a:endParaRPr>
          </a:p>
          <a:p>
            <a:pPr indent="0" lvl="0" marL="0" rtl="0" algn="l">
              <a:spcBef>
                <a:spcPts val="200"/>
              </a:spcBef>
              <a:spcAft>
                <a:spcPts val="0"/>
              </a:spcAft>
              <a:buNone/>
            </a:pPr>
            <a:r>
              <a:t/>
            </a:r>
            <a:endParaRPr sz="1500">
              <a:solidFill>
                <a:schemeClr val="dk1"/>
              </a:solidFill>
            </a:endParaRPr>
          </a:p>
          <a:p>
            <a:pPr indent="0" lvl="0" marL="0" rtl="0" algn="l">
              <a:spcBef>
                <a:spcPts val="200"/>
              </a:spcBef>
              <a:spcAft>
                <a:spcPts val="0"/>
              </a:spcAft>
              <a:buClr>
                <a:schemeClr val="dk1"/>
              </a:buClr>
              <a:buSzPts val="1100"/>
              <a:buFont typeface="Arial"/>
              <a:buNone/>
            </a:pPr>
            <a:r>
              <a:t/>
            </a:r>
            <a:endParaRPr sz="1500">
              <a:solidFill>
                <a:schemeClr val="dk1"/>
              </a:solidFill>
            </a:endParaRPr>
          </a:p>
        </p:txBody>
      </p:sp>
      <p:pic>
        <p:nvPicPr>
          <p:cNvPr id="956" name="Google Shape;956;p118"/>
          <p:cNvPicPr preferRelativeResize="0"/>
          <p:nvPr/>
        </p:nvPicPr>
        <p:blipFill>
          <a:blip r:embed="rId3">
            <a:alphaModFix/>
          </a:blip>
          <a:stretch>
            <a:fillRect/>
          </a:stretch>
        </p:blipFill>
        <p:spPr>
          <a:xfrm>
            <a:off x="5635075" y="1521063"/>
            <a:ext cx="3225600" cy="2101375"/>
          </a:xfrm>
          <a:prstGeom prst="rect">
            <a:avLst/>
          </a:prstGeom>
          <a:noFill/>
          <a:ln>
            <a:noFill/>
          </a:ln>
        </p:spPr>
      </p:pic>
      <p:pic>
        <p:nvPicPr>
          <p:cNvPr id="957" name="Google Shape;957;p118"/>
          <p:cNvPicPr preferRelativeResize="0"/>
          <p:nvPr/>
        </p:nvPicPr>
        <p:blipFill>
          <a:blip r:embed="rId4">
            <a:alphaModFix/>
          </a:blip>
          <a:stretch>
            <a:fillRect/>
          </a:stretch>
        </p:blipFill>
        <p:spPr>
          <a:xfrm>
            <a:off x="6118250" y="3854250"/>
            <a:ext cx="2392651" cy="617300"/>
          </a:xfrm>
          <a:prstGeom prst="rect">
            <a:avLst/>
          </a:prstGeom>
          <a:noFill/>
          <a:ln>
            <a:noFill/>
          </a:ln>
        </p:spPr>
      </p:pic>
      <p:sp>
        <p:nvSpPr>
          <p:cNvPr id="958" name="Google Shape;958;p118"/>
          <p:cNvSpPr/>
          <p:nvPr/>
        </p:nvSpPr>
        <p:spPr>
          <a:xfrm>
            <a:off x="6903750" y="2072550"/>
            <a:ext cx="90000" cy="90000"/>
          </a:xfrm>
          <a:prstGeom prst="ellipse">
            <a:avLst/>
          </a:prstGeom>
          <a:solidFill>
            <a:schemeClr val="accent2"/>
          </a:solidFill>
          <a:ln cap="flat" cmpd="sng" w="9525">
            <a:solidFill>
              <a:srgbClr val="61B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18"/>
          <p:cNvSpPr txBox="1"/>
          <p:nvPr/>
        </p:nvSpPr>
        <p:spPr>
          <a:xfrm>
            <a:off x="6757050" y="1433725"/>
            <a:ext cx="23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Price for new x?</a:t>
            </a:r>
            <a:endParaRPr/>
          </a:p>
        </p:txBody>
      </p:sp>
      <p:sp>
        <p:nvSpPr>
          <p:cNvPr id="960" name="Google Shape;960;p118"/>
          <p:cNvSpPr txBox="1"/>
          <p:nvPr/>
        </p:nvSpPr>
        <p:spPr>
          <a:xfrm>
            <a:off x="1726850" y="4568875"/>
            <a:ext cx="1746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Training Epoch</a:t>
            </a:r>
            <a:endParaRPr sz="700"/>
          </a:p>
        </p:txBody>
      </p:sp>
      <p:pic>
        <p:nvPicPr>
          <p:cNvPr id="961" name="Google Shape;961;p118"/>
          <p:cNvPicPr preferRelativeResize="0"/>
          <p:nvPr/>
        </p:nvPicPr>
        <p:blipFill>
          <a:blip r:embed="rId5">
            <a:alphaModFix/>
          </a:blip>
          <a:stretch>
            <a:fillRect/>
          </a:stretch>
        </p:blipFill>
        <p:spPr>
          <a:xfrm>
            <a:off x="1626750" y="3092525"/>
            <a:ext cx="2168700" cy="1511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of overfitting</a:t>
            </a:r>
            <a:endParaRPr/>
          </a:p>
        </p:txBody>
      </p:sp>
      <p:sp>
        <p:nvSpPr>
          <p:cNvPr id="967" name="Google Shape;967;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Model too complex:</a:t>
            </a:r>
            <a:endParaRPr/>
          </a:p>
        </p:txBody>
      </p:sp>
      <p:pic>
        <p:nvPicPr>
          <p:cNvPr id="968" name="Google Shape;968;p119"/>
          <p:cNvPicPr preferRelativeResize="0"/>
          <p:nvPr/>
        </p:nvPicPr>
        <p:blipFill>
          <a:blip r:embed="rId3">
            <a:alphaModFix/>
          </a:blip>
          <a:stretch>
            <a:fillRect/>
          </a:stretch>
        </p:blipFill>
        <p:spPr>
          <a:xfrm>
            <a:off x="813075" y="1575512"/>
            <a:ext cx="7762152" cy="2078225"/>
          </a:xfrm>
          <a:prstGeom prst="rect">
            <a:avLst/>
          </a:prstGeom>
          <a:noFill/>
          <a:ln>
            <a:noFill/>
          </a:ln>
        </p:spPr>
      </p:pic>
      <p:pic>
        <p:nvPicPr>
          <p:cNvPr id="969" name="Google Shape;969;p119"/>
          <p:cNvPicPr preferRelativeResize="0"/>
          <p:nvPr/>
        </p:nvPicPr>
        <p:blipFill>
          <a:blip r:embed="rId4">
            <a:alphaModFix/>
          </a:blip>
          <a:stretch>
            <a:fillRect/>
          </a:stretch>
        </p:blipFill>
        <p:spPr>
          <a:xfrm>
            <a:off x="344825" y="3653728"/>
            <a:ext cx="1902799" cy="264775"/>
          </a:xfrm>
          <a:prstGeom prst="rect">
            <a:avLst/>
          </a:prstGeom>
          <a:noFill/>
          <a:ln>
            <a:noFill/>
          </a:ln>
        </p:spPr>
      </p:pic>
      <p:pic>
        <p:nvPicPr>
          <p:cNvPr id="970" name="Google Shape;970;p119"/>
          <p:cNvPicPr preferRelativeResize="0"/>
          <p:nvPr/>
        </p:nvPicPr>
        <p:blipFill>
          <a:blip r:embed="rId5">
            <a:alphaModFix/>
          </a:blip>
          <a:stretch>
            <a:fillRect/>
          </a:stretch>
        </p:blipFill>
        <p:spPr>
          <a:xfrm>
            <a:off x="344825" y="3918507"/>
            <a:ext cx="2530020" cy="264775"/>
          </a:xfrm>
          <a:prstGeom prst="rect">
            <a:avLst/>
          </a:prstGeom>
          <a:noFill/>
          <a:ln>
            <a:noFill/>
          </a:ln>
        </p:spPr>
      </p:pic>
      <p:pic>
        <p:nvPicPr>
          <p:cNvPr id="971" name="Google Shape;971;p119"/>
          <p:cNvPicPr preferRelativeResize="0"/>
          <p:nvPr/>
        </p:nvPicPr>
        <p:blipFill>
          <a:blip r:embed="rId6">
            <a:alphaModFix/>
          </a:blip>
          <a:stretch>
            <a:fillRect/>
          </a:stretch>
        </p:blipFill>
        <p:spPr>
          <a:xfrm>
            <a:off x="344825" y="4183277"/>
            <a:ext cx="3114758" cy="264775"/>
          </a:xfrm>
          <a:prstGeom prst="rect">
            <a:avLst/>
          </a:prstGeom>
          <a:noFill/>
          <a:ln>
            <a:noFill/>
          </a:ln>
        </p:spPr>
      </p:pic>
      <p:pic>
        <p:nvPicPr>
          <p:cNvPr id="972" name="Google Shape;972;p119"/>
          <p:cNvPicPr preferRelativeResize="0"/>
          <p:nvPr/>
        </p:nvPicPr>
        <p:blipFill>
          <a:blip r:embed="rId7">
            <a:alphaModFix/>
          </a:blip>
          <a:stretch>
            <a:fillRect/>
          </a:stretch>
        </p:blipFill>
        <p:spPr>
          <a:xfrm>
            <a:off x="435325" y="4513225"/>
            <a:ext cx="26825" cy="216400"/>
          </a:xfrm>
          <a:prstGeom prst="rect">
            <a:avLst/>
          </a:prstGeom>
          <a:noFill/>
          <a:ln>
            <a:noFill/>
          </a:ln>
        </p:spPr>
      </p:pic>
      <p:pic>
        <p:nvPicPr>
          <p:cNvPr id="973" name="Google Shape;973;p119"/>
          <p:cNvPicPr preferRelativeResize="0"/>
          <p:nvPr/>
        </p:nvPicPr>
        <p:blipFill>
          <a:blip r:embed="rId8">
            <a:alphaModFix/>
          </a:blip>
          <a:stretch>
            <a:fillRect/>
          </a:stretch>
        </p:blipFill>
        <p:spPr>
          <a:xfrm>
            <a:off x="311700" y="4794801"/>
            <a:ext cx="3309863" cy="264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 Overfitting </a:t>
            </a:r>
            <a:endParaRPr/>
          </a:p>
        </p:txBody>
      </p:sp>
      <p:sp>
        <p:nvSpPr>
          <p:cNvPr id="979" name="Google Shape;979;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Options:</a:t>
            </a:r>
            <a:endParaRPr/>
          </a:p>
          <a:p>
            <a:pPr indent="-342900" lvl="0" marL="457200" rtl="0" algn="l">
              <a:spcBef>
                <a:spcPts val="1600"/>
              </a:spcBef>
              <a:spcAft>
                <a:spcPts val="0"/>
              </a:spcAft>
              <a:buSzPts val="1800"/>
              <a:buAutoNum type="arabicPeriod"/>
            </a:pPr>
            <a:r>
              <a:rPr lang="en"/>
              <a:t>Reduce number of features.</a:t>
            </a:r>
            <a:endParaRPr/>
          </a:p>
          <a:p>
            <a:pPr indent="-317500" lvl="1" marL="914400" rtl="0" algn="l">
              <a:spcBef>
                <a:spcPts val="0"/>
              </a:spcBef>
              <a:spcAft>
                <a:spcPts val="0"/>
              </a:spcAft>
              <a:buSzPts val="1400"/>
              <a:buAutoNum type="alphaLcPeriod"/>
            </a:pPr>
            <a:r>
              <a:rPr lang="en"/>
              <a:t>Manually select features to keep.</a:t>
            </a:r>
            <a:endParaRPr/>
          </a:p>
          <a:p>
            <a:pPr indent="-317500" lvl="1" marL="914400" rtl="0" algn="l">
              <a:spcBef>
                <a:spcPts val="0"/>
              </a:spcBef>
              <a:spcAft>
                <a:spcPts val="0"/>
              </a:spcAft>
              <a:buSzPts val="1400"/>
              <a:buAutoNum type="alphaLcPeriod"/>
            </a:pPr>
            <a:r>
              <a:rPr lang="en"/>
              <a:t>Model selection algorithm (later in course).</a:t>
            </a:r>
            <a:endParaRPr/>
          </a:p>
          <a:p>
            <a:pPr indent="-342900" lvl="0" marL="457200" rtl="0" algn="l">
              <a:spcBef>
                <a:spcPts val="0"/>
              </a:spcBef>
              <a:spcAft>
                <a:spcPts val="0"/>
              </a:spcAft>
              <a:buSzPts val="1800"/>
              <a:buAutoNum type="arabicPeriod"/>
            </a:pPr>
            <a:r>
              <a:rPr lang="en"/>
              <a:t>Regularization (Will talk more later).</a:t>
            </a:r>
            <a:endParaRPr/>
          </a:p>
          <a:p>
            <a:pPr indent="-317500" lvl="1" marL="914400" rtl="0" algn="l">
              <a:spcBef>
                <a:spcPts val="0"/>
              </a:spcBef>
              <a:spcAft>
                <a:spcPts val="0"/>
              </a:spcAft>
              <a:buSzPts val="1400"/>
              <a:buAutoNum type="alphaLcPeriod"/>
            </a:pPr>
            <a:r>
              <a:rPr lang="en"/>
              <a:t>Keep all the features, but reduce magnitude/values of parameters.</a:t>
            </a:r>
            <a:endParaRPr/>
          </a:p>
          <a:p>
            <a:pPr indent="-317500" lvl="1" marL="914400" rtl="0" algn="l">
              <a:spcBef>
                <a:spcPts val="0"/>
              </a:spcBef>
              <a:spcAft>
                <a:spcPts val="0"/>
              </a:spcAft>
              <a:buSzPts val="1400"/>
              <a:buAutoNum type="alphaLcPeriod"/>
            </a:pPr>
            <a:r>
              <a:rPr lang="en"/>
              <a:t>We can added into the cost function so it will automatically do the job for us</a:t>
            </a:r>
            <a:endParaRPr/>
          </a:p>
        </p:txBody>
      </p:sp>
      <p:pic>
        <p:nvPicPr>
          <p:cNvPr id="980" name="Google Shape;980;p120"/>
          <p:cNvPicPr preferRelativeResize="0"/>
          <p:nvPr/>
        </p:nvPicPr>
        <p:blipFill>
          <a:blip r:embed="rId3">
            <a:alphaModFix/>
          </a:blip>
          <a:stretch>
            <a:fillRect/>
          </a:stretch>
        </p:blipFill>
        <p:spPr>
          <a:xfrm>
            <a:off x="951125" y="3688854"/>
            <a:ext cx="4263375" cy="692375"/>
          </a:xfrm>
          <a:prstGeom prst="rect">
            <a:avLst/>
          </a:prstGeom>
          <a:noFill/>
          <a:ln>
            <a:noFill/>
          </a:ln>
        </p:spPr>
      </p:pic>
      <p:sp>
        <p:nvSpPr>
          <p:cNvPr id="981" name="Google Shape;981;p120"/>
          <p:cNvSpPr/>
          <p:nvPr/>
        </p:nvSpPr>
        <p:spPr>
          <a:xfrm>
            <a:off x="4296500" y="3629325"/>
            <a:ext cx="861300" cy="77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323" name="Google Shape;323;p58"/>
          <p:cNvSpPr txBox="1"/>
          <p:nvPr>
            <p:ph idx="1" type="body"/>
          </p:nvPr>
        </p:nvSpPr>
        <p:spPr>
          <a:xfrm>
            <a:off x="311700" y="1152475"/>
            <a:ext cx="275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choose </a:t>
            </a:r>
            <a:r>
              <a:rPr i="1" lang="en">
                <a:latin typeface="Georgia"/>
                <a:ea typeface="Georgia"/>
                <a:cs typeface="Georgia"/>
                <a:sym typeface="Georgia"/>
              </a:rPr>
              <a:t>θ</a:t>
            </a:r>
            <a:r>
              <a:rPr baseline="-25000" i="1" lang="en">
                <a:latin typeface="Georgia"/>
                <a:ea typeface="Georgia"/>
                <a:cs typeface="Georgia"/>
                <a:sym typeface="Georgia"/>
              </a:rPr>
              <a:t>0</a:t>
            </a:r>
            <a:r>
              <a:rPr i="1" lang="en">
                <a:latin typeface="Georgia"/>
                <a:ea typeface="Georgia"/>
                <a:cs typeface="Georgia"/>
                <a:sym typeface="Georgia"/>
              </a:rPr>
              <a:t> , θ</a:t>
            </a:r>
            <a:r>
              <a:rPr baseline="-25000" i="1" lang="en">
                <a:latin typeface="Georgia"/>
                <a:ea typeface="Georgia"/>
                <a:cs typeface="Georgia"/>
                <a:sym typeface="Georgia"/>
              </a:rPr>
              <a:t>1</a:t>
            </a:r>
            <a:r>
              <a:rPr i="1" lang="en">
                <a:latin typeface="Georgia"/>
                <a:ea typeface="Georgia"/>
                <a:cs typeface="Georgia"/>
                <a:sym typeface="Georgia"/>
              </a:rPr>
              <a:t> </a:t>
            </a:r>
            <a:r>
              <a:rPr lang="en"/>
              <a:t>so that </a:t>
            </a: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 </a:t>
            </a:r>
            <a:r>
              <a:rPr lang="en"/>
              <a:t>is close to</a:t>
            </a:r>
            <a:r>
              <a:rPr lang="en">
                <a:latin typeface="Georgia"/>
                <a:ea typeface="Georgia"/>
                <a:cs typeface="Georgia"/>
                <a:sym typeface="Georgia"/>
              </a:rPr>
              <a:t> </a:t>
            </a:r>
            <a:r>
              <a:rPr i="1" lang="en">
                <a:latin typeface="Georgia"/>
                <a:ea typeface="Georgia"/>
                <a:cs typeface="Georgia"/>
                <a:sym typeface="Georgia"/>
              </a:rPr>
              <a:t>y</a:t>
            </a:r>
            <a:r>
              <a:rPr lang="en"/>
              <a:t> for our training example:</a:t>
            </a:r>
            <a:endParaRPr/>
          </a:p>
          <a:p>
            <a:pPr indent="-342900" lvl="0" marL="457200" rtl="0" algn="l">
              <a:spcBef>
                <a:spcPts val="1600"/>
              </a:spcBef>
              <a:spcAft>
                <a:spcPts val="0"/>
              </a:spcAft>
              <a:buSzPts val="1800"/>
              <a:buChar char="●"/>
            </a:pPr>
            <a:r>
              <a:rPr i="1" lang="en">
                <a:latin typeface="Georgia"/>
                <a:ea typeface="Georgia"/>
                <a:cs typeface="Georgia"/>
                <a:sym typeface="Georgia"/>
              </a:rPr>
              <a:t>θ</a:t>
            </a:r>
            <a:r>
              <a:rPr baseline="-25000" i="1" lang="en">
                <a:latin typeface="Georgia"/>
                <a:ea typeface="Georgia"/>
                <a:cs typeface="Georgia"/>
                <a:sym typeface="Georgia"/>
              </a:rPr>
              <a:t>0</a:t>
            </a:r>
            <a:r>
              <a:rPr baseline="-25000" lang="en">
                <a:latin typeface="Georgia"/>
                <a:ea typeface="Georgia"/>
                <a:cs typeface="Georgia"/>
                <a:sym typeface="Georgia"/>
              </a:rPr>
              <a:t> </a:t>
            </a:r>
            <a:r>
              <a:rPr lang="en"/>
              <a:t>= 5000</a:t>
            </a:r>
            <a:r>
              <a:rPr i="1" lang="en"/>
              <a:t> </a:t>
            </a:r>
            <a:r>
              <a:rPr i="1" lang="en">
                <a:latin typeface="Georgia"/>
                <a:ea typeface="Georgia"/>
                <a:cs typeface="Georgia"/>
                <a:sym typeface="Georgia"/>
              </a:rPr>
              <a:t> </a:t>
            </a:r>
            <a:endParaRPr i="1">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a:latin typeface="Georgia"/>
                <a:ea typeface="Georgia"/>
                <a:cs typeface="Georgia"/>
                <a:sym typeface="Georgia"/>
              </a:rPr>
              <a:t>θ</a:t>
            </a:r>
            <a:r>
              <a:rPr baseline="-25000" i="1" lang="en">
                <a:latin typeface="Georgia"/>
                <a:ea typeface="Georgia"/>
                <a:cs typeface="Georgia"/>
                <a:sym typeface="Georgia"/>
              </a:rPr>
              <a:t>1 </a:t>
            </a:r>
            <a:r>
              <a:rPr lang="en"/>
              <a:t>= 0</a:t>
            </a:r>
            <a:endParaRPr/>
          </a:p>
        </p:txBody>
      </p:sp>
      <p:pic>
        <p:nvPicPr>
          <p:cNvPr id="324" name="Google Shape;324;p58"/>
          <p:cNvPicPr preferRelativeResize="0"/>
          <p:nvPr/>
        </p:nvPicPr>
        <p:blipFill>
          <a:blip r:embed="rId3">
            <a:alphaModFix/>
          </a:blip>
          <a:stretch>
            <a:fillRect/>
          </a:stretch>
        </p:blipFill>
        <p:spPr>
          <a:xfrm>
            <a:off x="3069325" y="859125"/>
            <a:ext cx="6074675" cy="3748942"/>
          </a:xfrm>
          <a:prstGeom prst="rect">
            <a:avLst/>
          </a:prstGeom>
          <a:noFill/>
          <a:ln>
            <a:noFill/>
          </a:ln>
        </p:spPr>
      </p:pic>
      <p:cxnSp>
        <p:nvCxnSpPr>
          <p:cNvPr id="325" name="Google Shape;325;p58"/>
          <p:cNvCxnSpPr/>
          <p:nvPr/>
        </p:nvCxnSpPr>
        <p:spPr>
          <a:xfrm>
            <a:off x="3629300" y="3440050"/>
            <a:ext cx="5427300" cy="0"/>
          </a:xfrm>
          <a:prstGeom prst="straightConnector1">
            <a:avLst/>
          </a:prstGeom>
          <a:noFill/>
          <a:ln cap="flat" cmpd="sng" w="28575">
            <a:solidFill>
              <a:srgbClr val="73B900"/>
            </a:solidFill>
            <a:prstDash val="solid"/>
            <a:round/>
            <a:headEnd len="med" w="med" type="none"/>
            <a:tailEnd len="med" w="med" type="none"/>
          </a:ln>
        </p:spPr>
      </p:cxnSp>
      <p:sp>
        <p:nvSpPr>
          <p:cNvPr id="326" name="Google Shape;326;p58"/>
          <p:cNvSpPr txBox="1"/>
          <p:nvPr/>
        </p:nvSpPr>
        <p:spPr>
          <a:xfrm>
            <a:off x="3712375" y="1152475"/>
            <a:ext cx="341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Linear Regression with one variable:</a:t>
            </a:r>
            <a:r>
              <a:rPr i="1" lang="en">
                <a:latin typeface="Georgia"/>
                <a:ea typeface="Georgia"/>
                <a:cs typeface="Georgia"/>
                <a:sym typeface="Georgia"/>
              </a:rPr>
              <a:t> </a:t>
            </a:r>
            <a:endParaRPr i="1">
              <a:latin typeface="Georgia"/>
              <a:ea typeface="Georgia"/>
              <a:cs typeface="Georgia"/>
              <a:sym typeface="Georgia"/>
            </a:endParaRPr>
          </a:p>
          <a:p>
            <a:pPr indent="0" lvl="0" marL="0" rtl="0" algn="l">
              <a:spcBef>
                <a:spcPts val="0"/>
              </a:spcBef>
              <a:spcAft>
                <a:spcPts val="0"/>
              </a:spcAft>
              <a:buNone/>
            </a:pPr>
            <a:r>
              <a:rPr i="1" lang="en">
                <a:latin typeface="Georgia"/>
                <a:ea typeface="Georgia"/>
                <a:cs typeface="Georgia"/>
                <a:sym typeface="Georgia"/>
              </a:rPr>
              <a:t>h(x) =θ</a:t>
            </a:r>
            <a:r>
              <a:rPr baseline="-25000" i="1" lang="en">
                <a:latin typeface="Georgia"/>
                <a:ea typeface="Georgia"/>
                <a:cs typeface="Georgia"/>
                <a:sym typeface="Georgia"/>
              </a:rPr>
              <a:t>0</a:t>
            </a:r>
            <a:r>
              <a:rPr i="1" lang="en">
                <a:latin typeface="Georgia"/>
                <a:ea typeface="Georgia"/>
                <a:cs typeface="Georgia"/>
                <a:sym typeface="Georgia"/>
              </a:rPr>
              <a:t> + θ</a:t>
            </a:r>
            <a:r>
              <a:rPr baseline="-25000" i="1" lang="en">
                <a:latin typeface="Georgia"/>
                <a:ea typeface="Georgia"/>
                <a:cs typeface="Georgia"/>
                <a:sym typeface="Georgia"/>
              </a:rPr>
              <a:t>1</a:t>
            </a:r>
            <a:r>
              <a:rPr i="1" lang="en">
                <a:latin typeface="Georgia"/>
                <a:ea typeface="Georgia"/>
                <a:cs typeface="Georgia"/>
                <a:sym typeface="Georgia"/>
              </a:rPr>
              <a:t>x </a:t>
            </a:r>
            <a:endParaRPr i="1">
              <a:latin typeface="Georgia"/>
              <a:ea typeface="Georgia"/>
              <a:cs typeface="Georgia"/>
              <a:sym typeface="Georgi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Train:Validation:Test Set (Data is large enough)</a:t>
            </a:r>
            <a:endParaRPr/>
          </a:p>
        </p:txBody>
      </p:sp>
      <p:pic>
        <p:nvPicPr>
          <p:cNvPr id="987" name="Google Shape;987;p121"/>
          <p:cNvPicPr preferRelativeResize="0"/>
          <p:nvPr/>
        </p:nvPicPr>
        <p:blipFill rotWithShape="1">
          <a:blip r:embed="rId3">
            <a:alphaModFix/>
          </a:blip>
          <a:srcRect b="0" l="0" r="0" t="0"/>
          <a:stretch/>
        </p:blipFill>
        <p:spPr>
          <a:xfrm>
            <a:off x="132750" y="1301235"/>
            <a:ext cx="4985350" cy="2592625"/>
          </a:xfrm>
          <a:prstGeom prst="rect">
            <a:avLst/>
          </a:prstGeom>
          <a:noFill/>
          <a:ln>
            <a:noFill/>
          </a:ln>
        </p:spPr>
      </p:pic>
      <p:pic>
        <p:nvPicPr>
          <p:cNvPr id="988" name="Google Shape;988;p121"/>
          <p:cNvPicPr preferRelativeResize="0"/>
          <p:nvPr/>
        </p:nvPicPr>
        <p:blipFill rotWithShape="1">
          <a:blip r:embed="rId4">
            <a:alphaModFix/>
          </a:blip>
          <a:srcRect b="0" l="9425" r="6491" t="0"/>
          <a:stretch/>
        </p:blipFill>
        <p:spPr>
          <a:xfrm>
            <a:off x="5143500" y="1274950"/>
            <a:ext cx="3913199" cy="2260449"/>
          </a:xfrm>
          <a:prstGeom prst="rect">
            <a:avLst/>
          </a:prstGeom>
          <a:noFill/>
          <a:ln>
            <a:noFill/>
          </a:ln>
        </p:spPr>
      </p:pic>
      <p:sp>
        <p:nvSpPr>
          <p:cNvPr id="989" name="Google Shape;989;p121"/>
          <p:cNvSpPr txBox="1"/>
          <p:nvPr/>
        </p:nvSpPr>
        <p:spPr>
          <a:xfrm>
            <a:off x="132750" y="4050450"/>
            <a:ext cx="266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testing is the final evaluation for the model.</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vs. Variance</a:t>
            </a:r>
            <a:endParaRPr/>
          </a:p>
        </p:txBody>
      </p:sp>
      <p:sp>
        <p:nvSpPr>
          <p:cNvPr id="995" name="Google Shape;995;p122"/>
          <p:cNvSpPr txBox="1"/>
          <p:nvPr>
            <p:ph idx="1" type="body"/>
          </p:nvPr>
        </p:nvSpPr>
        <p:spPr>
          <a:xfrm>
            <a:off x="311700" y="1152475"/>
            <a:ext cx="4637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Bias: expected difference between model’s prediction and truth</a:t>
            </a:r>
            <a:endParaRPr sz="1300"/>
          </a:p>
          <a:p>
            <a:pPr indent="0" lvl="0" marL="0" rtl="0" algn="l">
              <a:spcBef>
                <a:spcPts val="1600"/>
              </a:spcBef>
              <a:spcAft>
                <a:spcPts val="0"/>
              </a:spcAft>
              <a:buClr>
                <a:schemeClr val="dk1"/>
              </a:buClr>
              <a:buSzPts val="1100"/>
              <a:buFont typeface="Arial"/>
              <a:buNone/>
            </a:pPr>
            <a:r>
              <a:rPr lang="en" sz="1300"/>
              <a:t>Variance: how much the model differs among training sets</a:t>
            </a:r>
            <a:endParaRPr sz="1300"/>
          </a:p>
          <a:p>
            <a:pPr indent="0" lvl="0" marL="0" rtl="0" algn="l">
              <a:spcBef>
                <a:spcPts val="1600"/>
              </a:spcBef>
              <a:spcAft>
                <a:spcPts val="0"/>
              </a:spcAft>
              <a:buClr>
                <a:schemeClr val="dk1"/>
              </a:buClr>
              <a:buSzPts val="1100"/>
              <a:buFont typeface="Arial"/>
              <a:buNone/>
            </a:pPr>
            <a:r>
              <a:rPr lang="en" sz="1300"/>
              <a:t>Model Scenarios:</a:t>
            </a:r>
            <a:endParaRPr sz="1300"/>
          </a:p>
          <a:p>
            <a:pPr indent="-311150" lvl="0" marL="457200" rtl="0" algn="l">
              <a:spcBef>
                <a:spcPts val="1600"/>
              </a:spcBef>
              <a:spcAft>
                <a:spcPts val="0"/>
              </a:spcAft>
              <a:buSzPts val="1300"/>
              <a:buChar char="●"/>
            </a:pPr>
            <a:r>
              <a:rPr lang="en" sz="1300"/>
              <a:t>High Bias: Model makes inaccurate predictions on training data</a:t>
            </a:r>
            <a:endParaRPr sz="1300"/>
          </a:p>
          <a:p>
            <a:pPr indent="-311150" lvl="0" marL="457200" rtl="0" algn="l">
              <a:spcBef>
                <a:spcPts val="0"/>
              </a:spcBef>
              <a:spcAft>
                <a:spcPts val="0"/>
              </a:spcAft>
              <a:buSzPts val="1300"/>
              <a:buChar char="●"/>
            </a:pPr>
            <a:r>
              <a:rPr lang="en" sz="1300"/>
              <a:t>High Variance: Model does not generalize to new datasets</a:t>
            </a:r>
            <a:endParaRPr sz="1300"/>
          </a:p>
          <a:p>
            <a:pPr indent="-311150" lvl="0" marL="457200" rtl="0" algn="l">
              <a:spcBef>
                <a:spcPts val="0"/>
              </a:spcBef>
              <a:spcAft>
                <a:spcPts val="0"/>
              </a:spcAft>
              <a:buSzPts val="1300"/>
              <a:buChar char="●"/>
            </a:pPr>
            <a:r>
              <a:rPr lang="en" sz="1300"/>
              <a:t>Low Bias: Model makes accurate predictions on training data</a:t>
            </a:r>
            <a:endParaRPr sz="1300"/>
          </a:p>
          <a:p>
            <a:pPr indent="-311150" lvl="0" marL="457200" rtl="0" algn="l">
              <a:spcBef>
                <a:spcPts val="0"/>
              </a:spcBef>
              <a:spcAft>
                <a:spcPts val="0"/>
              </a:spcAft>
              <a:buSzPts val="1300"/>
              <a:buChar char="●"/>
            </a:pPr>
            <a:r>
              <a:rPr lang="en" sz="1300"/>
              <a:t>Low Variance: Model generalizes to new datasets</a:t>
            </a:r>
            <a:endParaRPr sz="1300"/>
          </a:p>
        </p:txBody>
      </p:sp>
      <p:grpSp>
        <p:nvGrpSpPr>
          <p:cNvPr id="996" name="Google Shape;996;p122"/>
          <p:cNvGrpSpPr/>
          <p:nvPr/>
        </p:nvGrpSpPr>
        <p:grpSpPr>
          <a:xfrm>
            <a:off x="5032888" y="1152465"/>
            <a:ext cx="4111118" cy="3338335"/>
            <a:chOff x="5186075" y="1954425"/>
            <a:chExt cx="3525225" cy="2862575"/>
          </a:xfrm>
        </p:grpSpPr>
        <p:pic>
          <p:nvPicPr>
            <p:cNvPr id="997" name="Google Shape;997;p122"/>
            <p:cNvPicPr preferRelativeResize="0"/>
            <p:nvPr/>
          </p:nvPicPr>
          <p:blipFill>
            <a:blip r:embed="rId3">
              <a:alphaModFix/>
            </a:blip>
            <a:stretch>
              <a:fillRect/>
            </a:stretch>
          </p:blipFill>
          <p:spPr>
            <a:xfrm>
              <a:off x="5186075" y="1954425"/>
              <a:ext cx="3525225" cy="889250"/>
            </a:xfrm>
            <a:prstGeom prst="rect">
              <a:avLst/>
            </a:prstGeom>
            <a:noFill/>
            <a:ln>
              <a:noFill/>
            </a:ln>
          </p:spPr>
        </p:pic>
        <p:pic>
          <p:nvPicPr>
            <p:cNvPr id="998" name="Google Shape;998;p122"/>
            <p:cNvPicPr preferRelativeResize="0"/>
            <p:nvPr/>
          </p:nvPicPr>
          <p:blipFill rotWithShape="1">
            <a:blip r:embed="rId4">
              <a:alphaModFix/>
            </a:blip>
            <a:srcRect b="6286" l="0" r="0" t="2729"/>
            <a:stretch/>
          </p:blipFill>
          <p:spPr>
            <a:xfrm>
              <a:off x="5342225" y="3123000"/>
              <a:ext cx="3306475" cy="1694000"/>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Probability Review and Weighted Least Squares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Review</a:t>
            </a:r>
            <a:endParaRPr/>
          </a:p>
        </p:txBody>
      </p:sp>
      <p:sp>
        <p:nvSpPr>
          <p:cNvPr id="1009" name="Google Shape;1009;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seen the linear regression model function: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Where did this model come from?</a:t>
            </a:r>
            <a:endParaRPr/>
          </a:p>
          <a:p>
            <a:pPr indent="0" lvl="0" marL="0" rtl="0" algn="l">
              <a:spcBef>
                <a:spcPts val="1600"/>
              </a:spcBef>
              <a:spcAft>
                <a:spcPts val="0"/>
              </a:spcAft>
              <a:buClr>
                <a:schemeClr val="dk1"/>
              </a:buClr>
              <a:buSzPts val="1100"/>
              <a:buFont typeface="Arial"/>
              <a:buNone/>
            </a:pPr>
            <a:r>
              <a:rPr lang="en"/>
              <a:t>One way to view is via a </a:t>
            </a:r>
            <a:r>
              <a:rPr i="1" lang="en"/>
              <a:t>probabilistic interpretation</a:t>
            </a:r>
            <a:r>
              <a:rPr lang="en"/>
              <a:t> (helpful throughout the course).</a:t>
            </a:r>
            <a:endParaRPr/>
          </a:p>
          <a:p>
            <a:pPr indent="0" lvl="0" marL="0" rtl="0" algn="l">
              <a:spcBef>
                <a:spcPts val="1600"/>
              </a:spcBef>
              <a:spcAft>
                <a:spcPts val="1600"/>
              </a:spcAft>
              <a:buNone/>
            </a:pPr>
            <a:r>
              <a:t/>
            </a:r>
            <a:endParaRPr/>
          </a:p>
        </p:txBody>
      </p:sp>
      <p:pic>
        <p:nvPicPr>
          <p:cNvPr id="1010" name="Google Shape;1010;p124"/>
          <p:cNvPicPr preferRelativeResize="0"/>
          <p:nvPr/>
        </p:nvPicPr>
        <p:blipFill>
          <a:blip r:embed="rId3">
            <a:alphaModFix/>
          </a:blip>
          <a:stretch>
            <a:fillRect/>
          </a:stretch>
        </p:blipFill>
        <p:spPr>
          <a:xfrm>
            <a:off x="2361588" y="1748388"/>
            <a:ext cx="4420813" cy="2698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vs. Linear Regression</a:t>
            </a:r>
            <a:endParaRPr/>
          </a:p>
        </p:txBody>
      </p:sp>
      <p:sp>
        <p:nvSpPr>
          <p:cNvPr id="1016" name="Google Shape;1016;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make an assumption (common in statistics) that the data are </a:t>
            </a:r>
            <a:r>
              <a:rPr i="1" lang="en"/>
              <a:t>generated</a:t>
            </a:r>
            <a:r>
              <a:rPr lang="en"/>
              <a:t> according to some model (that may contain random choices). That is,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Here, </a:t>
            </a:r>
            <a:r>
              <a:rPr i="1" lang="en">
                <a:latin typeface="Georgia"/>
                <a:ea typeface="Georgia"/>
                <a:cs typeface="Georgia"/>
                <a:sym typeface="Georgia"/>
              </a:rPr>
              <a:t>ε</a:t>
            </a:r>
            <a:r>
              <a:rPr baseline="30000" i="1" lang="en">
                <a:latin typeface="Georgia"/>
                <a:ea typeface="Georgia"/>
                <a:cs typeface="Georgia"/>
                <a:sym typeface="Georgia"/>
              </a:rPr>
              <a:t>(i)</a:t>
            </a:r>
            <a:r>
              <a:rPr lang="en"/>
              <a:t> is a random variable that captures “noise" that is, unmodeled effects, measurement errors, etc.</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017" name="Google Shape;1017;p125"/>
          <p:cNvSpPr txBox="1"/>
          <p:nvPr/>
        </p:nvSpPr>
        <p:spPr>
          <a:xfrm>
            <a:off x="2681700" y="3600950"/>
            <a:ext cx="3780600" cy="768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chemeClr val="dk1"/>
                </a:solidFill>
              </a:rPr>
              <a:t>Please keep in mind: this is just a model! As they say, all models are wrong but some models are useful. This model has been shockingly useful.</a:t>
            </a:r>
            <a:endParaRPr sz="1150">
              <a:solidFill>
                <a:schemeClr val="dk1"/>
              </a:solidFill>
            </a:endParaRPr>
          </a:p>
        </p:txBody>
      </p:sp>
      <p:pic>
        <p:nvPicPr>
          <p:cNvPr id="1018" name="Google Shape;1018;p125"/>
          <p:cNvPicPr preferRelativeResize="0"/>
          <p:nvPr/>
        </p:nvPicPr>
        <p:blipFill>
          <a:blip r:embed="rId3">
            <a:alphaModFix/>
          </a:blip>
          <a:stretch>
            <a:fillRect/>
          </a:stretch>
        </p:blipFill>
        <p:spPr>
          <a:xfrm>
            <a:off x="3321522" y="1948425"/>
            <a:ext cx="2500962" cy="4506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Properties of Noise</a:t>
            </a:r>
            <a:endParaRPr/>
          </a:p>
        </p:txBody>
      </p:sp>
      <p:sp>
        <p:nvSpPr>
          <p:cNvPr id="1024" name="Google Shape;1024;p126"/>
          <p:cNvSpPr txBox="1"/>
          <p:nvPr>
            <p:ph idx="1" type="body"/>
          </p:nvPr>
        </p:nvSpPr>
        <p:spPr>
          <a:xfrm>
            <a:off x="5384825" y="1152475"/>
            <a:ext cx="344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follow a normal distribution:</a:t>
            </a:r>
            <a:endParaRPr/>
          </a:p>
          <a:p>
            <a:pPr indent="0" lvl="0" marL="0" rtl="0" algn="l">
              <a:spcBef>
                <a:spcPts val="1600"/>
              </a:spcBef>
              <a:spcAft>
                <a:spcPts val="0"/>
              </a:spcAft>
              <a:buClr>
                <a:schemeClr val="dk1"/>
              </a:buClr>
              <a:buSzPts val="1100"/>
              <a:buFont typeface="Arial"/>
              <a:buNone/>
            </a:pPr>
            <a:r>
              <a:rPr i="1" lang="en">
                <a:latin typeface="Georgia"/>
                <a:ea typeface="Georgia"/>
                <a:cs typeface="Georgia"/>
                <a:sym typeface="Georgia"/>
              </a:rPr>
              <a:t>ε~N(0, </a:t>
            </a:r>
            <a:r>
              <a:rPr lang="en" sz="1400">
                <a:solidFill>
                  <a:srgbClr val="3B444F"/>
                </a:solidFill>
                <a:highlight>
                  <a:srgbClr val="FFFFFF"/>
                </a:highlight>
                <a:latin typeface="Roboto"/>
                <a:ea typeface="Roboto"/>
                <a:cs typeface="Roboto"/>
                <a:sym typeface="Roboto"/>
              </a:rPr>
              <a:t>σ</a:t>
            </a:r>
            <a:r>
              <a:rPr baseline="30000" i="1" lang="en">
                <a:latin typeface="Georgia"/>
                <a:ea typeface="Georgia"/>
                <a:cs typeface="Georgia"/>
                <a:sym typeface="Georgia"/>
              </a:rPr>
              <a:t>2</a:t>
            </a:r>
            <a:r>
              <a:rPr i="1" lang="en">
                <a:latin typeface="Georgia"/>
                <a:ea typeface="Georgia"/>
                <a:cs typeface="Georgia"/>
                <a:sym typeface="Georgia"/>
              </a:rPr>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25" name="Google Shape;1025;p126"/>
          <p:cNvPicPr preferRelativeResize="0"/>
          <p:nvPr/>
        </p:nvPicPr>
        <p:blipFill rotWithShape="1">
          <a:blip r:embed="rId3">
            <a:alphaModFix/>
          </a:blip>
          <a:srcRect b="0" l="0" r="8900" t="0"/>
          <a:stretch/>
        </p:blipFill>
        <p:spPr>
          <a:xfrm>
            <a:off x="356600" y="1693225"/>
            <a:ext cx="4872076" cy="2590401"/>
          </a:xfrm>
          <a:prstGeom prst="rect">
            <a:avLst/>
          </a:prstGeom>
          <a:noFill/>
          <a:ln>
            <a:noFill/>
          </a:ln>
        </p:spPr>
      </p:pic>
      <p:pic>
        <p:nvPicPr>
          <p:cNvPr id="1026" name="Google Shape;1026;p126"/>
          <p:cNvPicPr preferRelativeResize="0"/>
          <p:nvPr/>
        </p:nvPicPr>
        <p:blipFill>
          <a:blip r:embed="rId4">
            <a:alphaModFix/>
          </a:blip>
          <a:stretch>
            <a:fillRect/>
          </a:stretch>
        </p:blipFill>
        <p:spPr>
          <a:xfrm>
            <a:off x="5814307" y="2533875"/>
            <a:ext cx="2588651" cy="22192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Weighted Least Squares</a:t>
            </a:r>
            <a:endParaRPr/>
          </a:p>
        </p:txBody>
      </p:sp>
      <p:sp>
        <p:nvSpPr>
          <p:cNvPr id="1032" name="Google Shape;1032;p127"/>
          <p:cNvSpPr txBox="1"/>
          <p:nvPr>
            <p:ph idx="1" type="body"/>
          </p:nvPr>
        </p:nvSpPr>
        <p:spPr>
          <a:xfrm>
            <a:off x="311700" y="1152475"/>
            <a:ext cx="446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method of </a:t>
            </a:r>
            <a:r>
              <a:rPr b="1" lang="en" sz="1600"/>
              <a:t>ordinary least squares</a:t>
            </a:r>
            <a:r>
              <a:rPr lang="en" sz="1600"/>
              <a:t> assumes that there is constant variance in the errors (which is called </a:t>
            </a:r>
            <a:r>
              <a:rPr b="1" lang="en" sz="1600"/>
              <a:t>homoscedasticity</a:t>
            </a:r>
            <a:r>
              <a:rPr lang="en" sz="1600"/>
              <a:t>). The method of </a:t>
            </a:r>
            <a:r>
              <a:rPr b="1" lang="en" sz="1600"/>
              <a:t>weighted least squares</a:t>
            </a:r>
            <a:r>
              <a:rPr lang="en" sz="1600"/>
              <a:t> can be used when the ordinary least squares assumption of constant variance in the errors is violated (which is called heteroscedasticity).</a:t>
            </a:r>
            <a:endParaRPr sz="1600"/>
          </a:p>
          <a:p>
            <a:pPr indent="0" lvl="0" marL="0" rtl="0" algn="l">
              <a:spcBef>
                <a:spcPts val="1600"/>
              </a:spcBef>
              <a:spcAft>
                <a:spcPts val="1600"/>
              </a:spcAft>
              <a:buNone/>
            </a:pPr>
            <a:r>
              <a:rPr lang="en" sz="1600"/>
              <a:t>If we define the reciprocal of each variance, </a:t>
            </a:r>
            <a:r>
              <a:rPr i="1" lang="en" sz="1600">
                <a:latin typeface="Georgia"/>
                <a:ea typeface="Georgia"/>
                <a:cs typeface="Georgia"/>
                <a:sym typeface="Georgia"/>
              </a:rPr>
              <a:t>σ</a:t>
            </a:r>
            <a:r>
              <a:rPr baseline="-25000" i="1" lang="en" sz="1600">
                <a:latin typeface="Georgia"/>
                <a:ea typeface="Georgia"/>
                <a:cs typeface="Georgia"/>
                <a:sym typeface="Georgia"/>
              </a:rPr>
              <a:t>i</a:t>
            </a:r>
            <a:r>
              <a:rPr baseline="30000" i="1" lang="en" sz="1600">
                <a:latin typeface="Georgia"/>
                <a:ea typeface="Georgia"/>
                <a:cs typeface="Georgia"/>
                <a:sym typeface="Georgia"/>
              </a:rPr>
              <a:t>2</a:t>
            </a:r>
            <a:r>
              <a:rPr lang="en" sz="1600"/>
              <a:t> , as the weight, </a:t>
            </a:r>
            <a:r>
              <a:rPr i="1" lang="en" sz="1600">
                <a:latin typeface="Georgia"/>
                <a:ea typeface="Georgia"/>
                <a:cs typeface="Georgia"/>
                <a:sym typeface="Georgia"/>
              </a:rPr>
              <a:t>w</a:t>
            </a:r>
            <a:r>
              <a:rPr baseline="-25000" i="1" lang="en" sz="1600">
                <a:latin typeface="Georgia"/>
                <a:ea typeface="Georgia"/>
                <a:cs typeface="Georgia"/>
                <a:sym typeface="Georgia"/>
              </a:rPr>
              <a:t>i</a:t>
            </a:r>
            <a:r>
              <a:rPr i="1" lang="en" sz="1600">
                <a:latin typeface="Georgia"/>
                <a:ea typeface="Georgia"/>
                <a:cs typeface="Georgia"/>
                <a:sym typeface="Georgia"/>
              </a:rPr>
              <a:t>=1/</a:t>
            </a:r>
            <a:r>
              <a:rPr i="1" lang="en" sz="1600">
                <a:latin typeface="Georgia"/>
                <a:ea typeface="Georgia"/>
                <a:cs typeface="Georgia"/>
                <a:sym typeface="Georgia"/>
              </a:rPr>
              <a:t>σ</a:t>
            </a:r>
            <a:r>
              <a:rPr baseline="-25000" i="1" lang="en" sz="1600">
                <a:latin typeface="Georgia"/>
                <a:ea typeface="Georgia"/>
                <a:cs typeface="Georgia"/>
                <a:sym typeface="Georgia"/>
              </a:rPr>
              <a:t>i</a:t>
            </a:r>
            <a:r>
              <a:rPr baseline="30000" i="1" lang="en" sz="1600">
                <a:latin typeface="Georgia"/>
                <a:ea typeface="Georgia"/>
                <a:cs typeface="Georgia"/>
                <a:sym typeface="Georgia"/>
              </a:rPr>
              <a:t>2</a:t>
            </a:r>
            <a:r>
              <a:rPr lang="en" sz="1400">
                <a:solidFill>
                  <a:srgbClr val="3B444F"/>
                </a:solidFill>
                <a:highlight>
                  <a:srgbClr val="FFFFFF"/>
                </a:highlight>
                <a:latin typeface="Roboto"/>
                <a:ea typeface="Roboto"/>
                <a:cs typeface="Roboto"/>
                <a:sym typeface="Roboto"/>
              </a:rPr>
              <a:t>, then let matrix </a:t>
            </a:r>
            <a:r>
              <a:rPr i="1" lang="en" sz="1400">
                <a:solidFill>
                  <a:srgbClr val="3B444F"/>
                </a:solidFill>
                <a:highlight>
                  <a:srgbClr val="FFFFFF"/>
                </a:highlight>
                <a:latin typeface="Georgia"/>
                <a:ea typeface="Georgia"/>
                <a:cs typeface="Georgia"/>
                <a:sym typeface="Georgia"/>
              </a:rPr>
              <a:t>W</a:t>
            </a:r>
            <a:r>
              <a:rPr lang="en" sz="1400">
                <a:solidFill>
                  <a:srgbClr val="3B444F"/>
                </a:solidFill>
                <a:highlight>
                  <a:srgbClr val="FFFFFF"/>
                </a:highlight>
                <a:latin typeface="Roboto"/>
                <a:ea typeface="Roboto"/>
                <a:cs typeface="Roboto"/>
                <a:sym typeface="Roboto"/>
              </a:rPr>
              <a:t> be a diagonal matrix containing these weights:</a:t>
            </a:r>
            <a:endParaRPr sz="1600"/>
          </a:p>
        </p:txBody>
      </p:sp>
      <p:pic>
        <p:nvPicPr>
          <p:cNvPr id="1033" name="Google Shape;1033;p127"/>
          <p:cNvPicPr preferRelativeResize="0"/>
          <p:nvPr/>
        </p:nvPicPr>
        <p:blipFill>
          <a:blip r:embed="rId3">
            <a:alphaModFix/>
          </a:blip>
          <a:stretch>
            <a:fillRect/>
          </a:stretch>
        </p:blipFill>
        <p:spPr>
          <a:xfrm>
            <a:off x="5938925" y="1478075"/>
            <a:ext cx="2002800" cy="1432000"/>
          </a:xfrm>
          <a:prstGeom prst="rect">
            <a:avLst/>
          </a:prstGeom>
          <a:noFill/>
          <a:ln>
            <a:noFill/>
          </a:ln>
        </p:spPr>
      </p:pic>
      <p:pic>
        <p:nvPicPr>
          <p:cNvPr id="1034" name="Google Shape;1034;p127"/>
          <p:cNvPicPr preferRelativeResize="0"/>
          <p:nvPr/>
        </p:nvPicPr>
        <p:blipFill>
          <a:blip r:embed="rId4">
            <a:alphaModFix/>
          </a:blip>
          <a:stretch>
            <a:fillRect/>
          </a:stretch>
        </p:blipFill>
        <p:spPr>
          <a:xfrm>
            <a:off x="5689847" y="567100"/>
            <a:ext cx="2500962" cy="450625"/>
          </a:xfrm>
          <a:prstGeom prst="rect">
            <a:avLst/>
          </a:prstGeom>
          <a:noFill/>
          <a:ln>
            <a:noFill/>
          </a:ln>
        </p:spPr>
      </p:pic>
      <p:pic>
        <p:nvPicPr>
          <p:cNvPr id="1035" name="Google Shape;1035;p127"/>
          <p:cNvPicPr preferRelativeResize="0"/>
          <p:nvPr/>
        </p:nvPicPr>
        <p:blipFill>
          <a:blip r:embed="rId5">
            <a:alphaModFix/>
          </a:blip>
          <a:stretch>
            <a:fillRect/>
          </a:stretch>
        </p:blipFill>
        <p:spPr>
          <a:xfrm>
            <a:off x="5441600" y="3131425"/>
            <a:ext cx="2533250" cy="13579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Weighted Least Squares</a:t>
            </a:r>
            <a:endParaRPr/>
          </a:p>
        </p:txBody>
      </p:sp>
      <p:pic>
        <p:nvPicPr>
          <p:cNvPr id="1041" name="Google Shape;1041;p128"/>
          <p:cNvPicPr preferRelativeResize="0"/>
          <p:nvPr/>
        </p:nvPicPr>
        <p:blipFill>
          <a:blip r:embed="rId3">
            <a:alphaModFix/>
          </a:blip>
          <a:stretch>
            <a:fillRect/>
          </a:stretch>
        </p:blipFill>
        <p:spPr>
          <a:xfrm>
            <a:off x="5689847" y="567100"/>
            <a:ext cx="2500962" cy="450625"/>
          </a:xfrm>
          <a:prstGeom prst="rect">
            <a:avLst/>
          </a:prstGeom>
          <a:noFill/>
          <a:ln>
            <a:noFill/>
          </a:ln>
        </p:spPr>
      </p:pic>
      <p:pic>
        <p:nvPicPr>
          <p:cNvPr id="1042" name="Google Shape;1042;p128"/>
          <p:cNvPicPr preferRelativeResize="0"/>
          <p:nvPr/>
        </p:nvPicPr>
        <p:blipFill>
          <a:blip r:embed="rId4">
            <a:alphaModFix/>
          </a:blip>
          <a:stretch>
            <a:fillRect/>
          </a:stretch>
        </p:blipFill>
        <p:spPr>
          <a:xfrm>
            <a:off x="5854725" y="1676793"/>
            <a:ext cx="2171200" cy="639750"/>
          </a:xfrm>
          <a:prstGeom prst="rect">
            <a:avLst/>
          </a:prstGeom>
          <a:noFill/>
          <a:ln>
            <a:noFill/>
          </a:ln>
        </p:spPr>
      </p:pic>
      <p:sp>
        <p:nvSpPr>
          <p:cNvPr id="1043" name="Google Shape;1043;p128"/>
          <p:cNvSpPr txBox="1"/>
          <p:nvPr/>
        </p:nvSpPr>
        <p:spPr>
          <a:xfrm>
            <a:off x="5763375" y="3354875"/>
            <a:ext cx="302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latin typeface="Georgia"/>
                <a:ea typeface="Georgia"/>
                <a:cs typeface="Georgia"/>
                <a:sym typeface="Georgia"/>
              </a:rPr>
              <a:t>𝚯=(X</a:t>
            </a:r>
            <a:r>
              <a:rPr baseline="30000" i="1" lang="en" sz="2400">
                <a:latin typeface="Georgia"/>
                <a:ea typeface="Georgia"/>
                <a:cs typeface="Georgia"/>
                <a:sym typeface="Georgia"/>
              </a:rPr>
              <a:t>T</a:t>
            </a:r>
            <a:r>
              <a:rPr i="1" lang="en" sz="2400">
                <a:solidFill>
                  <a:srgbClr val="FF0000"/>
                </a:solidFill>
                <a:latin typeface="Georgia"/>
                <a:ea typeface="Georgia"/>
                <a:cs typeface="Georgia"/>
                <a:sym typeface="Georgia"/>
              </a:rPr>
              <a:t>W</a:t>
            </a:r>
            <a:r>
              <a:rPr i="1" lang="en" sz="2400">
                <a:latin typeface="Georgia"/>
                <a:ea typeface="Georgia"/>
                <a:cs typeface="Georgia"/>
                <a:sym typeface="Georgia"/>
              </a:rPr>
              <a:t>X)</a:t>
            </a:r>
            <a:r>
              <a:rPr baseline="30000" i="1" lang="en" sz="2400">
                <a:latin typeface="Georgia"/>
                <a:ea typeface="Georgia"/>
                <a:cs typeface="Georgia"/>
                <a:sym typeface="Georgia"/>
              </a:rPr>
              <a:t>-1</a:t>
            </a:r>
            <a:r>
              <a:rPr i="1" lang="en" sz="2400">
                <a:latin typeface="Georgia"/>
                <a:ea typeface="Georgia"/>
                <a:cs typeface="Georgia"/>
                <a:sym typeface="Georgia"/>
              </a:rPr>
              <a:t>X</a:t>
            </a:r>
            <a:r>
              <a:rPr baseline="30000" i="1" lang="en" sz="2400">
                <a:latin typeface="Georgia"/>
                <a:ea typeface="Georgia"/>
                <a:cs typeface="Georgia"/>
                <a:sym typeface="Georgia"/>
              </a:rPr>
              <a:t>T</a:t>
            </a:r>
            <a:r>
              <a:rPr i="1" lang="en" sz="2400">
                <a:solidFill>
                  <a:srgbClr val="FF0000"/>
                </a:solidFill>
                <a:latin typeface="Georgia"/>
                <a:ea typeface="Georgia"/>
                <a:cs typeface="Georgia"/>
                <a:sym typeface="Georgia"/>
              </a:rPr>
              <a:t>W</a:t>
            </a:r>
            <a:r>
              <a:rPr i="1" lang="en" sz="2400">
                <a:latin typeface="Georgia"/>
                <a:ea typeface="Georgia"/>
                <a:cs typeface="Georgia"/>
                <a:sym typeface="Georgia"/>
              </a:rPr>
              <a:t>y</a:t>
            </a:r>
            <a:endParaRPr i="1" sz="2400">
              <a:latin typeface="Georgia"/>
              <a:ea typeface="Georgia"/>
              <a:cs typeface="Georgia"/>
              <a:sym typeface="Georgia"/>
            </a:endParaRPr>
          </a:p>
        </p:txBody>
      </p:sp>
      <p:pic>
        <p:nvPicPr>
          <p:cNvPr id="1044" name="Google Shape;1044;p128"/>
          <p:cNvPicPr preferRelativeResize="0"/>
          <p:nvPr/>
        </p:nvPicPr>
        <p:blipFill>
          <a:blip r:embed="rId5">
            <a:alphaModFix/>
          </a:blip>
          <a:stretch>
            <a:fillRect/>
          </a:stretch>
        </p:blipFill>
        <p:spPr>
          <a:xfrm>
            <a:off x="3416875" y="1321925"/>
            <a:ext cx="2002800" cy="1432000"/>
          </a:xfrm>
          <a:prstGeom prst="rect">
            <a:avLst/>
          </a:prstGeom>
          <a:noFill/>
          <a:ln>
            <a:noFill/>
          </a:ln>
        </p:spPr>
      </p:pic>
      <p:pic>
        <p:nvPicPr>
          <p:cNvPr id="1045" name="Google Shape;1045;p128"/>
          <p:cNvPicPr preferRelativeResize="0"/>
          <p:nvPr/>
        </p:nvPicPr>
        <p:blipFill>
          <a:blip r:embed="rId6">
            <a:alphaModFix/>
          </a:blip>
          <a:stretch>
            <a:fillRect/>
          </a:stretch>
        </p:blipFill>
        <p:spPr>
          <a:xfrm>
            <a:off x="2919550" y="2975275"/>
            <a:ext cx="2533250" cy="1357920"/>
          </a:xfrm>
          <a:prstGeom prst="rect">
            <a:avLst/>
          </a:prstGeom>
          <a:noFill/>
          <a:ln>
            <a:noFill/>
          </a:ln>
        </p:spPr>
      </p:pic>
      <p:pic>
        <p:nvPicPr>
          <p:cNvPr id="1046" name="Google Shape;1046;p128"/>
          <p:cNvPicPr preferRelativeResize="0"/>
          <p:nvPr/>
        </p:nvPicPr>
        <p:blipFill>
          <a:blip r:embed="rId7">
            <a:alphaModFix/>
          </a:blip>
          <a:stretch>
            <a:fillRect/>
          </a:stretch>
        </p:blipFill>
        <p:spPr>
          <a:xfrm>
            <a:off x="137525" y="1471600"/>
            <a:ext cx="2913501" cy="1282326"/>
          </a:xfrm>
          <a:prstGeom prst="rect">
            <a:avLst/>
          </a:prstGeom>
          <a:noFill/>
          <a:ln>
            <a:noFill/>
          </a:ln>
        </p:spPr>
      </p:pic>
      <p:sp>
        <p:nvSpPr>
          <p:cNvPr id="1047" name="Google Shape;1047;p128"/>
          <p:cNvSpPr txBox="1"/>
          <p:nvPr/>
        </p:nvSpPr>
        <p:spPr>
          <a:xfrm>
            <a:off x="184550" y="2753925"/>
            <a:ext cx="14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Slide 42</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Project</a:t>
            </a:r>
            <a:endParaRPr/>
          </a:p>
        </p:txBody>
      </p:sp>
      <p:sp>
        <p:nvSpPr>
          <p:cNvPr id="1053" name="Google Shape;1053;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332" name="Google Shape;332;p59"/>
          <p:cNvSpPr txBox="1"/>
          <p:nvPr>
            <p:ph idx="1" type="body"/>
          </p:nvPr>
        </p:nvSpPr>
        <p:spPr>
          <a:xfrm>
            <a:off x="311700" y="1152475"/>
            <a:ext cx="275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choose </a:t>
            </a:r>
            <a:r>
              <a:rPr i="1" lang="en">
                <a:latin typeface="Georgia"/>
                <a:ea typeface="Georgia"/>
                <a:cs typeface="Georgia"/>
                <a:sym typeface="Georgia"/>
              </a:rPr>
              <a:t>θ</a:t>
            </a:r>
            <a:r>
              <a:rPr baseline="-25000" i="1" lang="en">
                <a:latin typeface="Georgia"/>
                <a:ea typeface="Georgia"/>
                <a:cs typeface="Georgia"/>
                <a:sym typeface="Georgia"/>
              </a:rPr>
              <a:t>0</a:t>
            </a:r>
            <a:r>
              <a:rPr i="1" lang="en">
                <a:latin typeface="Georgia"/>
                <a:ea typeface="Georgia"/>
                <a:cs typeface="Georgia"/>
                <a:sym typeface="Georgia"/>
              </a:rPr>
              <a:t> , θ</a:t>
            </a:r>
            <a:r>
              <a:rPr baseline="-25000" i="1" lang="en">
                <a:latin typeface="Georgia"/>
                <a:ea typeface="Georgia"/>
                <a:cs typeface="Georgia"/>
                <a:sym typeface="Georgia"/>
              </a:rPr>
              <a:t>1</a:t>
            </a:r>
            <a:r>
              <a:rPr i="1" lang="en">
                <a:latin typeface="Georgia"/>
                <a:ea typeface="Georgia"/>
                <a:cs typeface="Georgia"/>
                <a:sym typeface="Georgia"/>
              </a:rPr>
              <a:t> </a:t>
            </a:r>
            <a:r>
              <a:rPr lang="en"/>
              <a:t>so that </a:t>
            </a: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 </a:t>
            </a:r>
            <a:r>
              <a:rPr lang="en"/>
              <a:t>is close to</a:t>
            </a:r>
            <a:r>
              <a:rPr lang="en">
                <a:latin typeface="Georgia"/>
                <a:ea typeface="Georgia"/>
                <a:cs typeface="Georgia"/>
                <a:sym typeface="Georgia"/>
              </a:rPr>
              <a:t> </a:t>
            </a:r>
            <a:r>
              <a:rPr i="1" lang="en">
                <a:latin typeface="Georgia"/>
                <a:ea typeface="Georgia"/>
                <a:cs typeface="Georgia"/>
                <a:sym typeface="Georgia"/>
              </a:rPr>
              <a:t>y</a:t>
            </a:r>
            <a:r>
              <a:rPr lang="en"/>
              <a:t> for our training example:</a:t>
            </a:r>
            <a:endParaRPr/>
          </a:p>
          <a:p>
            <a:pPr indent="-342900" lvl="0" marL="457200" rtl="0" algn="l">
              <a:spcBef>
                <a:spcPts val="1600"/>
              </a:spcBef>
              <a:spcAft>
                <a:spcPts val="0"/>
              </a:spcAft>
              <a:buSzPts val="1800"/>
              <a:buChar char="●"/>
            </a:pPr>
            <a:r>
              <a:rPr i="1" lang="en">
                <a:latin typeface="Georgia"/>
                <a:ea typeface="Georgia"/>
                <a:cs typeface="Georgia"/>
                <a:sym typeface="Georgia"/>
              </a:rPr>
              <a:t>θ</a:t>
            </a:r>
            <a:r>
              <a:rPr baseline="-25000" i="1" lang="en">
                <a:latin typeface="Georgia"/>
                <a:ea typeface="Georgia"/>
                <a:cs typeface="Georgia"/>
                <a:sym typeface="Georgia"/>
              </a:rPr>
              <a:t>0</a:t>
            </a:r>
            <a:r>
              <a:rPr baseline="-25000" lang="en">
                <a:latin typeface="Georgia"/>
                <a:ea typeface="Georgia"/>
                <a:cs typeface="Georgia"/>
                <a:sym typeface="Georgia"/>
              </a:rPr>
              <a:t> </a:t>
            </a:r>
            <a:r>
              <a:rPr lang="en"/>
              <a:t>= 2500</a:t>
            </a:r>
            <a:r>
              <a:rPr i="1" lang="en"/>
              <a:t> </a:t>
            </a:r>
            <a:r>
              <a:rPr i="1" lang="en">
                <a:latin typeface="Georgia"/>
                <a:ea typeface="Georgia"/>
                <a:cs typeface="Georgia"/>
                <a:sym typeface="Georgia"/>
              </a:rPr>
              <a:t> </a:t>
            </a:r>
            <a:endParaRPr i="1">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a:latin typeface="Georgia"/>
                <a:ea typeface="Georgia"/>
                <a:cs typeface="Georgia"/>
                <a:sym typeface="Georgia"/>
              </a:rPr>
              <a:t>θ</a:t>
            </a:r>
            <a:r>
              <a:rPr baseline="-25000" i="1" lang="en">
                <a:latin typeface="Georgia"/>
                <a:ea typeface="Georgia"/>
                <a:cs typeface="Georgia"/>
                <a:sym typeface="Georgia"/>
              </a:rPr>
              <a:t>1 </a:t>
            </a:r>
            <a:r>
              <a:rPr lang="en"/>
              <a:t>= 0.5</a:t>
            </a:r>
            <a:endParaRPr/>
          </a:p>
        </p:txBody>
      </p:sp>
      <p:pic>
        <p:nvPicPr>
          <p:cNvPr id="333" name="Google Shape;333;p59"/>
          <p:cNvPicPr preferRelativeResize="0"/>
          <p:nvPr/>
        </p:nvPicPr>
        <p:blipFill>
          <a:blip r:embed="rId3">
            <a:alphaModFix/>
          </a:blip>
          <a:stretch>
            <a:fillRect/>
          </a:stretch>
        </p:blipFill>
        <p:spPr>
          <a:xfrm>
            <a:off x="3069325" y="859125"/>
            <a:ext cx="6074675" cy="3748942"/>
          </a:xfrm>
          <a:prstGeom prst="rect">
            <a:avLst/>
          </a:prstGeom>
          <a:noFill/>
          <a:ln>
            <a:noFill/>
          </a:ln>
        </p:spPr>
      </p:pic>
      <p:cxnSp>
        <p:nvCxnSpPr>
          <p:cNvPr id="334" name="Google Shape;334;p59"/>
          <p:cNvCxnSpPr/>
          <p:nvPr/>
        </p:nvCxnSpPr>
        <p:spPr>
          <a:xfrm flipH="1" rot="10800000">
            <a:off x="3657725" y="3250625"/>
            <a:ext cx="5465400" cy="572700"/>
          </a:xfrm>
          <a:prstGeom prst="straightConnector1">
            <a:avLst/>
          </a:prstGeom>
          <a:noFill/>
          <a:ln cap="flat" cmpd="sng" w="28575">
            <a:solidFill>
              <a:srgbClr val="73B900"/>
            </a:solidFill>
            <a:prstDash val="solid"/>
            <a:round/>
            <a:headEnd len="med" w="med" type="none"/>
            <a:tailEnd len="med" w="med" type="none"/>
          </a:ln>
        </p:spPr>
      </p:cxnSp>
      <p:sp>
        <p:nvSpPr>
          <p:cNvPr id="335" name="Google Shape;335;p59"/>
          <p:cNvSpPr txBox="1"/>
          <p:nvPr/>
        </p:nvSpPr>
        <p:spPr>
          <a:xfrm>
            <a:off x="3712375" y="1152475"/>
            <a:ext cx="341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Linear Regression with one variable:</a:t>
            </a:r>
            <a:r>
              <a:rPr i="1" lang="en">
                <a:latin typeface="Georgia"/>
                <a:ea typeface="Georgia"/>
                <a:cs typeface="Georgia"/>
                <a:sym typeface="Georgia"/>
              </a:rPr>
              <a:t> </a:t>
            </a:r>
            <a:endParaRPr i="1">
              <a:latin typeface="Georgia"/>
              <a:ea typeface="Georgia"/>
              <a:cs typeface="Georgia"/>
              <a:sym typeface="Georgia"/>
            </a:endParaRPr>
          </a:p>
          <a:p>
            <a:pPr indent="0" lvl="0" marL="0" rtl="0" algn="l">
              <a:spcBef>
                <a:spcPts val="0"/>
              </a:spcBef>
              <a:spcAft>
                <a:spcPts val="0"/>
              </a:spcAft>
              <a:buNone/>
            </a:pPr>
            <a:r>
              <a:rPr i="1" lang="en">
                <a:latin typeface="Georgia"/>
                <a:ea typeface="Georgia"/>
                <a:cs typeface="Georgia"/>
                <a:sym typeface="Georgia"/>
              </a:rPr>
              <a:t>h(x) =θ</a:t>
            </a:r>
            <a:r>
              <a:rPr baseline="-25000" i="1" lang="en">
                <a:latin typeface="Georgia"/>
                <a:ea typeface="Georgia"/>
                <a:cs typeface="Georgia"/>
                <a:sym typeface="Georgia"/>
              </a:rPr>
              <a:t>0</a:t>
            </a:r>
            <a:r>
              <a:rPr i="1" lang="en">
                <a:latin typeface="Georgia"/>
                <a:ea typeface="Georgia"/>
                <a:cs typeface="Georgia"/>
                <a:sym typeface="Georgia"/>
              </a:rPr>
              <a:t> + θ</a:t>
            </a:r>
            <a:r>
              <a:rPr baseline="-25000" i="1" lang="en">
                <a:latin typeface="Georgia"/>
                <a:ea typeface="Georgia"/>
                <a:cs typeface="Georgia"/>
                <a:sym typeface="Georgia"/>
              </a:rPr>
              <a:t>1</a:t>
            </a:r>
            <a:r>
              <a:rPr i="1" lang="en">
                <a:latin typeface="Georgia"/>
                <a:ea typeface="Georgia"/>
                <a:cs typeface="Georgia"/>
                <a:sym typeface="Georgia"/>
              </a:rPr>
              <a:t>x </a:t>
            </a:r>
            <a:endParaRPr i="1">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60"/>
          <p:cNvPicPr preferRelativeResize="0"/>
          <p:nvPr/>
        </p:nvPicPr>
        <p:blipFill>
          <a:blip r:embed="rId3">
            <a:alphaModFix/>
          </a:blip>
          <a:stretch>
            <a:fillRect/>
          </a:stretch>
        </p:blipFill>
        <p:spPr>
          <a:xfrm>
            <a:off x="3069300" y="870737"/>
            <a:ext cx="6074824" cy="3753376"/>
          </a:xfrm>
          <a:prstGeom prst="rect">
            <a:avLst/>
          </a:prstGeom>
          <a:noFill/>
          <a:ln>
            <a:noFill/>
          </a:ln>
        </p:spPr>
      </p:pic>
      <p:sp>
        <p:nvSpPr>
          <p:cNvPr id="341" name="Google Shape;34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342" name="Google Shape;342;p60"/>
          <p:cNvSpPr txBox="1"/>
          <p:nvPr>
            <p:ph idx="1" type="body"/>
          </p:nvPr>
        </p:nvSpPr>
        <p:spPr>
          <a:xfrm>
            <a:off x="311700" y="1152475"/>
            <a:ext cx="275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choose </a:t>
            </a:r>
            <a:r>
              <a:rPr i="1" lang="en">
                <a:latin typeface="Georgia"/>
                <a:ea typeface="Georgia"/>
                <a:cs typeface="Georgia"/>
                <a:sym typeface="Georgia"/>
              </a:rPr>
              <a:t>θ</a:t>
            </a:r>
            <a:r>
              <a:rPr baseline="-25000" i="1" lang="en">
                <a:latin typeface="Georgia"/>
                <a:ea typeface="Georgia"/>
                <a:cs typeface="Georgia"/>
                <a:sym typeface="Georgia"/>
              </a:rPr>
              <a:t>0</a:t>
            </a:r>
            <a:r>
              <a:rPr i="1" lang="en">
                <a:latin typeface="Georgia"/>
                <a:ea typeface="Georgia"/>
                <a:cs typeface="Georgia"/>
                <a:sym typeface="Georgia"/>
              </a:rPr>
              <a:t> , θ</a:t>
            </a:r>
            <a:r>
              <a:rPr baseline="-25000" i="1" lang="en">
                <a:latin typeface="Georgia"/>
                <a:ea typeface="Georgia"/>
                <a:cs typeface="Georgia"/>
                <a:sym typeface="Georgia"/>
              </a:rPr>
              <a:t>1</a:t>
            </a:r>
            <a:r>
              <a:rPr i="1" lang="en">
                <a:latin typeface="Georgia"/>
                <a:ea typeface="Georgia"/>
                <a:cs typeface="Georgia"/>
                <a:sym typeface="Georgia"/>
              </a:rPr>
              <a:t> </a:t>
            </a:r>
            <a:r>
              <a:rPr lang="en"/>
              <a:t>so that </a:t>
            </a:r>
            <a:r>
              <a:rPr i="1" lang="en">
                <a:latin typeface="Georgia"/>
                <a:ea typeface="Georgia"/>
                <a:cs typeface="Georgia"/>
                <a:sym typeface="Georgia"/>
              </a:rPr>
              <a:t>h</a:t>
            </a:r>
            <a:r>
              <a:rPr baseline="-25000" i="1" lang="en">
                <a:latin typeface="Georgia"/>
                <a:ea typeface="Georgia"/>
                <a:cs typeface="Georgia"/>
                <a:sym typeface="Georgia"/>
              </a:rPr>
              <a:t>θ</a:t>
            </a:r>
            <a:r>
              <a:rPr i="1" lang="en">
                <a:latin typeface="Georgia"/>
                <a:ea typeface="Georgia"/>
                <a:cs typeface="Georgia"/>
                <a:sym typeface="Georgia"/>
              </a:rPr>
              <a:t>(x) </a:t>
            </a:r>
            <a:r>
              <a:rPr lang="en"/>
              <a:t>is close to</a:t>
            </a:r>
            <a:r>
              <a:rPr lang="en">
                <a:latin typeface="Georgia"/>
                <a:ea typeface="Georgia"/>
                <a:cs typeface="Georgia"/>
                <a:sym typeface="Georgia"/>
              </a:rPr>
              <a:t> </a:t>
            </a:r>
            <a:r>
              <a:rPr i="1" lang="en">
                <a:latin typeface="Georgia"/>
                <a:ea typeface="Georgia"/>
                <a:cs typeface="Georgia"/>
                <a:sym typeface="Georgia"/>
              </a:rPr>
              <a:t>y</a:t>
            </a:r>
            <a:r>
              <a:rPr lang="en"/>
              <a:t> for our training example:</a:t>
            </a:r>
            <a:endParaRPr/>
          </a:p>
          <a:p>
            <a:pPr indent="-342900" lvl="0" marL="457200" rtl="0" algn="l">
              <a:spcBef>
                <a:spcPts val="1600"/>
              </a:spcBef>
              <a:spcAft>
                <a:spcPts val="0"/>
              </a:spcAft>
              <a:buSzPts val="1800"/>
              <a:buChar char="●"/>
            </a:pPr>
            <a:r>
              <a:rPr i="1" lang="en">
                <a:latin typeface="Georgia"/>
                <a:ea typeface="Georgia"/>
                <a:cs typeface="Georgia"/>
                <a:sym typeface="Georgia"/>
              </a:rPr>
              <a:t>θ</a:t>
            </a:r>
            <a:r>
              <a:rPr baseline="-25000" i="1" lang="en">
                <a:latin typeface="Georgia"/>
                <a:ea typeface="Georgia"/>
                <a:cs typeface="Georgia"/>
                <a:sym typeface="Georgia"/>
              </a:rPr>
              <a:t>0</a:t>
            </a:r>
            <a:r>
              <a:rPr baseline="-25000" lang="en">
                <a:latin typeface="Georgia"/>
                <a:ea typeface="Georgia"/>
                <a:cs typeface="Georgia"/>
                <a:sym typeface="Georgia"/>
              </a:rPr>
              <a:t> </a:t>
            </a:r>
            <a:r>
              <a:rPr lang="en"/>
              <a:t>= </a:t>
            </a:r>
            <a:r>
              <a:rPr lang="en"/>
              <a:t>935.36</a:t>
            </a:r>
            <a:r>
              <a:rPr i="1" lang="en"/>
              <a:t> </a:t>
            </a:r>
            <a:r>
              <a:rPr i="1" lang="en">
                <a:latin typeface="Georgia"/>
                <a:ea typeface="Georgia"/>
                <a:cs typeface="Georgia"/>
                <a:sym typeface="Georgia"/>
              </a:rPr>
              <a:t> </a:t>
            </a:r>
            <a:endParaRPr i="1">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a:latin typeface="Georgia"/>
                <a:ea typeface="Georgia"/>
                <a:cs typeface="Georgia"/>
                <a:sym typeface="Georgia"/>
              </a:rPr>
              <a:t>θ</a:t>
            </a:r>
            <a:r>
              <a:rPr baseline="-25000" i="1" lang="en">
                <a:latin typeface="Georgia"/>
                <a:ea typeface="Georgia"/>
                <a:cs typeface="Georgia"/>
                <a:sym typeface="Georgia"/>
              </a:rPr>
              <a:t>1 </a:t>
            </a:r>
            <a:r>
              <a:rPr lang="en"/>
              <a:t>= 2.72</a:t>
            </a:r>
            <a:endParaRPr/>
          </a:p>
        </p:txBody>
      </p:sp>
      <p:sp>
        <p:nvSpPr>
          <p:cNvPr id="343" name="Google Shape;343;p60"/>
          <p:cNvSpPr txBox="1"/>
          <p:nvPr/>
        </p:nvSpPr>
        <p:spPr>
          <a:xfrm>
            <a:off x="3712375" y="1152475"/>
            <a:ext cx="341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Linear Regression with one variable:</a:t>
            </a:r>
            <a:r>
              <a:rPr i="1" lang="en">
                <a:latin typeface="Georgia"/>
                <a:ea typeface="Georgia"/>
                <a:cs typeface="Georgia"/>
                <a:sym typeface="Georgia"/>
              </a:rPr>
              <a:t> </a:t>
            </a:r>
            <a:endParaRPr i="1">
              <a:latin typeface="Georgia"/>
              <a:ea typeface="Georgia"/>
              <a:cs typeface="Georgia"/>
              <a:sym typeface="Georgia"/>
            </a:endParaRPr>
          </a:p>
          <a:p>
            <a:pPr indent="0" lvl="0" marL="0" rtl="0" algn="l">
              <a:spcBef>
                <a:spcPts val="0"/>
              </a:spcBef>
              <a:spcAft>
                <a:spcPts val="0"/>
              </a:spcAft>
              <a:buNone/>
            </a:pPr>
            <a:r>
              <a:rPr i="1" lang="en">
                <a:latin typeface="Georgia"/>
                <a:ea typeface="Georgia"/>
                <a:cs typeface="Georgia"/>
                <a:sym typeface="Georgia"/>
              </a:rPr>
              <a:t>h(x) =θ</a:t>
            </a:r>
            <a:r>
              <a:rPr baseline="-25000" i="1" lang="en">
                <a:latin typeface="Georgia"/>
                <a:ea typeface="Georgia"/>
                <a:cs typeface="Georgia"/>
                <a:sym typeface="Georgia"/>
              </a:rPr>
              <a:t>0</a:t>
            </a:r>
            <a:r>
              <a:rPr i="1" lang="en">
                <a:latin typeface="Georgia"/>
                <a:ea typeface="Georgia"/>
                <a:cs typeface="Georgia"/>
                <a:sym typeface="Georgia"/>
              </a:rPr>
              <a:t> + θ</a:t>
            </a:r>
            <a:r>
              <a:rPr baseline="-25000" i="1" lang="en">
                <a:latin typeface="Georgia"/>
                <a:ea typeface="Georgia"/>
                <a:cs typeface="Georgia"/>
                <a:sym typeface="Georgia"/>
              </a:rPr>
              <a:t>1</a:t>
            </a:r>
            <a:r>
              <a:rPr i="1" lang="en">
                <a:latin typeface="Georgia"/>
                <a:ea typeface="Georgia"/>
                <a:cs typeface="Georgia"/>
                <a:sym typeface="Georgia"/>
              </a:rPr>
              <a:t>x </a:t>
            </a:r>
            <a:endParaRPr i="1">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747A"/>
      </a:accent1>
      <a:accent2>
        <a:srgbClr val="61BF1A"/>
      </a:accent2>
      <a:accent3>
        <a:srgbClr val="0D5C91"/>
      </a:accent3>
      <a:accent4>
        <a:srgbClr val="E98300"/>
      </a:accent4>
      <a:accent5>
        <a:srgbClr val="F7D117"/>
      </a:accent5>
      <a:accent6>
        <a:srgbClr val="D42E12"/>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